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opens. Welcome, introduce the four members and who speaks when: A (hook, definition, film, fluoroscopy), B (exposure factors, film limits, DR system, PACS), C (CR, flat panels, latitude, Activity 1), D (Activity 2, EI/DI, QA, close). Total about 17 minutes with two activities.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Show the same chest taken with 4x the correct mAs. On film it comes out almost black and must be repeated, so the patient gets more radiation. On digital it looks normal. Ask: which patient received too much radiation? Answer: both did, but only one image shows it. Keep this question open, we come back to it. Agenda: film, detectors, dose, PACS. HANDOVER: "First, how did film work and why did we leave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In our words: digital radiography uses electronic or phosphor detectors to produce a digital projection image, and it works over a wider range of exposures than film. Walk the chain: tube, patient, detector. The detector produces an analog signal; the ADC converts it to numbers; the computer processes it; the DAC turns the numbers back into a signal for the monitor. Key point: the radiologist never sees the numbers, only the displayed image. HANDOVER: "Before we see how digital works, how did film work?" (still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Film chain: X-rays make a latent image, chemical processing makes it visible, the radiologist reads it on a viewbox. Optical density OD = log of incident over transmitted light. The characteristic or H&amp;D curve plots OD against log exposure. Toe: underexposed, light, OD about 0.12 to 0.20. Straight-line portion: useful, OD about 0.3 to 2.2. Shoulder: overexposed, dark, OD about 3.2. Film is detector, display and archive in one. HANDOVER: "B will show what technologists can control, and why film had to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kVp sets beam quality or penetration and is the main control of contrast: lower kVp, higher contrast. mAs is mA times seconds, it sets the number of photons and is the main control of noise: low mAs gives quantum mottle. Dose is directly proportional to mAs; at fixed mAs it rises roughly with kVp squared (approximation). Higher kVp with lower mAs can cut dose but also lowers contrast. AEC ends the exposure when a preset detector level is reached: optical density for film, signal-to-noise for digital. HANDOVER from A: "B now explains..." HANDOVER to next slide: "What went wrong with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Three limitations. One: if exposure is wrong the film is too light or too dark; it must be repeated, so extra dose; film also cannot show tissue contrast differences below about 10 percent. Two: the display is fixed once processed; to change contrast you would need a new exposure. Three: the archive is physical, envelopes in a big room, retrieved by hand, one copy in one place. Film does have excellent spatial resolution, about 5 to 15 line pairs per mm. HANDOVER: "So what replaced the cassette and the darkroom? Let us look inside a digital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Six building blocks. One, data acquisition: the detector. Two, ADC and computer processing; computers store bits, for example the word EUCLID in 8-bit ASCII. Three, display and post-processing: DAC, then tools such as grayscale mapping that turn a low-contrast image into a high-contrast one. Four, storage: RAID, tape, optical disk. Five, communications: LAN inside the hospital, WAN outside. Six, image and information management: PACS, RIS, HIS. HANDOVER: "C will open the detector and show what turns X-rays into a signal."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CR uses a photostimulable phosphor, barium fluorohalide, on an imaging plate in a cassette, so existing X-ray rooms can be used. Fuji introduced it clinically in 1983. Cycle: one, expose the plate, electrons are trapped as a latent image. Two, a laser scans the plate, trapped electrons are released and light is emitted. Three, a light guide and photomultiplier tube turn the light into an electrical signal. Four, the computer processes it. Five, display. Six, erase the plate with bright light. Seven, reuse. Spatial resolution about 3 to 5 lp/mm, but a far wider dynamic range than film. HANDOVER: "Now the detector that needs no cassette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Two families of flat-panel detector. Indirect: a scintillator, usually caesium iodide, turns X-rays into light; an amorphous-silicon photodiode and TFT array turn the light into charge and signal. X-ray to light to electrical signal. Direct: a photoconductor, amorphous selenium, turns X-rays straight into charge, which the TFT array reads out. X-ray to electrical signal, no light step. A third variant uses scintillator, optics and a CCD array. All flat panels read out immediately, have high DQE and resolution comparable to CR. HANDOVER: "These detectors are linear. Why that matters for exposure..."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Film has an S-shaped curve and a narrow useful range. A digital detector responds linearly over a very wide range, so the computer can rescale the brightness and give an acceptable image even if exposure was too low or too high. The catch: under-exposure shows up as noise, grain. Over-exposure does not show at all until the detector saturates, so nobody notices the extra dose. That is why we test your eyes now. HANDOVER: "Activity 1: the Radiologist Eye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hosts, D reveals. Open DR_Lab.html tab 2. Say: four chest X-rays, same patient, different doses. Hold up fingers: which panel got the LOWEST dose? (10 s; most hold up 2, the grainiest.) D clicks Reveal lowest. Now: which got the HIGHEST dose? (10 s; class splits between 1 and 3.) D clicks Reveal all: panels are 1x, 1/4x, 3x, 1/2x. Punchline: grain tells you when you gave too little; nothing tells you when you gave too much. Remember that for the next game. HANDOVER to D: "D runs X-ray Blackjack."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hosts; A clicks cards, B referees, C collects Team Left votes. Split the room into Team Left and Team Right, each with a captain. Both teams start from the same grainy image; the ideal image is always on screen. Each round, a team plays a multiplier card on its own last scan, so cards chain (x6 then x1.5 = x9 of the start). The new image appears for both teams, so they compare; once anyone has played, the START image appears as a reference column. The first team's card is blocked for the second team that round. The Random button decides who plays first; that team plays once, then the other team plays twice in a row (its trade for going second), then they alternate: L R R L R L R L, four scans each. Clocks: 30 seconds per turn (timeout means that team stands) and 3 minutes for the whole game (when it ends both teams stand). Up to 4 rounds or STAND; a team that stands is out, but the other team keeps playing all its remaining rounds, so standing early gives no advantage. The last image is the submission. Score = Quality x 2 minus Dose; quality is hidden until the reveal, dose is the bar. About 25 s per round. Then press Reveal and hand to slide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debriefs the game. Show the two final images: they look the same, yet one team gave about three times the exposure. The Exposure Index is a standardized number tied to the detector exposure; each exam has a target EI. The Deviation Index is ten times log10 of EI over target EI. DI zero is on target; plus 3 is about double the exposure; minus 3 is about half. Guidance summarised from AAPM TG-116: target DI about minus 2 to plus 2; between plus 2 and plus 3 investigate the cause; at plus 3 or more consult the radiologist and counsel the technologist; at minus 2 or below check for noise and consider a repeat. Remember EI reflects the signal at the detector, it is not a measure of patient dose. Dose creep is the gradual drift to higher exposures because overexposed digital images look fine. That is the ALARA problem of digital. Answer to the opening question: both patients got extra dose, only film showed it. HANDOVER to A: "A will show where else digital imaging is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Digital fluoroscopy gives real-time moving images, for the GI tract and blood vessels. It uses an image intensifier with a TV or CCD camera; the output is digitized by the ADC, and flat panels are replacing the intensifier. Digital subtraction angiography subtracts the pre-contrast image from the post-contrast image, leaving only the vessels. Temporal subtraction works in time; energy subtraction uses two kVp. Digital mammography uses CR, flat-panel or CCD detectors, allows post-processing, and computer-aided detection acts as a second reader for microcalcifications and masses. HANDOVER to B: "All these images go to PACS."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PACS is a computer system for electronic storage and distribution of medical images, integrated with the acquisition and display devices and linked to RIS and HIS. Modalities such as CT, MRI, CR, DR, ultrasound, nuclear medicine and film digitizers send images through interfaces to the PACS server with its database and archive; diagnostic and review workstations and web access display them. DICOM is for images; HL7 is for text and patient information; IHE makes the standards work together. Compression: lossless is reversible, lossy is not. One line on the next era: enterprise imaging, cloud, Big Data with its four Vs, machine learning, deep learning, AI. HANDOVER to D: "D closes with quality assurance and the take-home."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closes. QA and QC have three goals: patients get minimum dose, ALARA; the image quality is optimal for diagnosis; and radiology operations cost less. Digital systems have their own QC tests, for example dark noise and exposure index calibration. The technologist of the future is also an informaticist or PACS administrator. Three messages. One: film combined detector, display and archive in one object, with narrow latitude. Two: digital splits them: detector, computer, display, PACS. Three: wide latitude hides overexposure, so read the EI and DI, not just the image. Thank the class and invite questions. Remind everyone to credit the AI declaration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 References and AI declaration. Adjust the wording to the course regulation text if it differs.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25C"/>
        </a:solidFill>
      </p:bgPr>
    </p:bg>
    <p:spTree>
      <p:nvGrpSpPr>
        <p:cNvPr id="1" name=""/>
        <p:cNvGrpSpPr/>
        <p:nvPr/>
      </p:nvGrpSpPr>
      <p:grpSpPr>
        <a:xfrm>
          <a:off x="0" y="0"/>
          <a:ext cx="0" cy="0"/>
          <a:chOff x="0" y="0"/>
          <a:chExt cx="0" cy="0"/>
        </a:xfrm>
      </p:grpSpPr>
      <p:sp>
        <p:nvSpPr>
          <p:cNvPr id="2" name="Text 0"/>
          <p:cNvSpPr txBox="1"/>
          <p:nvPr/>
        </p:nvSpPr>
        <p:spPr>
          <a:xfrm>
            <a:off x="731520" y="1554480"/>
            <a:ext cx="10698480" cy="1097280"/>
          </a:xfrm>
          <a:prstGeom prst="rect">
            <a:avLst/>
          </a:prstGeom>
          <a:noFill/>
          <a:ln/>
        </p:spPr>
        <p:txBody>
          <a:bodyPr wrap="square" lIns="0" tIns="0" rIns="0" bIns="0" rtlCol="0" anchor="ctr"/>
          <a:lstStyle/>
          <a:p>
            <a:pPr indent="0" marL="0">
              <a:buNone/>
            </a:pPr>
            <a:r>
              <a:rPr lang="en-US" sz="4800" b="1" dirty="0">
                <a:solidFill>
                  <a:srgbClr val="FFFFFF"/>
                </a:solidFill>
                <a:latin typeface="Cambria" pitchFamily="34" charset="0"/>
                <a:ea typeface="Cambria" pitchFamily="34" charset="-122"/>
                <a:cs typeface="Cambria" pitchFamily="34" charset="-120"/>
              </a:rPr>
              <a:t>Digital Radiography: An Overview</a:t>
            </a:r>
            <a:endParaRPr lang="en-US" sz="4800" dirty="0"/>
          </a:p>
        </p:txBody>
      </p:sp>
      <p:sp>
        <p:nvSpPr>
          <p:cNvPr id="3" name="Text 1"/>
          <p:cNvSpPr txBox="1"/>
          <p:nvPr/>
        </p:nvSpPr>
        <p:spPr>
          <a:xfrm>
            <a:off x="731520" y="2743200"/>
            <a:ext cx="10698480" cy="640080"/>
          </a:xfrm>
          <a:prstGeom prst="rect">
            <a:avLst/>
          </a:prstGeom>
          <a:noFill/>
          <a:ln/>
        </p:spPr>
        <p:txBody>
          <a:bodyPr wrap="square" lIns="0" tIns="0" rIns="0" bIns="0" rtlCol="0" anchor="ctr"/>
          <a:lstStyle/>
          <a:p>
            <a:pPr indent="0" marL="0">
              <a:buNone/>
            </a:pPr>
            <a:r>
              <a:rPr lang="en-US" sz="2800" dirty="0">
                <a:solidFill>
                  <a:srgbClr val="BFD7F0"/>
                </a:solidFill>
                <a:latin typeface="Calibri" pitchFamily="34" charset="0"/>
                <a:ea typeface="Calibri" pitchFamily="34" charset="-122"/>
                <a:cs typeface="Calibri" pitchFamily="34" charset="-120"/>
              </a:rPr>
              <a:t>From film to pixels to PACS</a:t>
            </a:r>
            <a:endParaRPr lang="en-US" sz="2800" dirty="0"/>
          </a:p>
        </p:txBody>
      </p:sp>
      <p:sp>
        <p:nvSpPr>
          <p:cNvPr id="4" name="Text 2"/>
          <p:cNvSpPr txBox="1"/>
          <p:nvPr/>
        </p:nvSpPr>
        <p:spPr>
          <a:xfrm>
            <a:off x="731520" y="3931920"/>
            <a:ext cx="10698480" cy="457200"/>
          </a:xfrm>
          <a:prstGeom prst="rect">
            <a:avLst/>
          </a:prstGeom>
          <a:noFill/>
          <a:ln/>
        </p:spPr>
        <p:txBody>
          <a:bodyPr wrap="square" lIns="0" tIns="0" rIns="0" bIns="0" rtlCol="0" anchor="ctr"/>
          <a:lstStyle/>
          <a:p>
            <a:pPr indent="0" marL="0">
              <a:buNone/>
            </a:pPr>
            <a:r>
              <a:rPr lang="en-US" sz="2000" dirty="0">
                <a:solidFill>
                  <a:srgbClr val="FFFFFF"/>
                </a:solidFill>
                <a:latin typeface="Calibri" pitchFamily="34" charset="0"/>
                <a:ea typeface="Calibri" pitchFamily="34" charset="-122"/>
                <a:cs typeface="Calibri" pitchFamily="34" charset="-120"/>
              </a:rPr>
              <a:t>Diagnostic Imaging  ·  Homework 1, Topic 1</a:t>
            </a:r>
            <a:endParaRPr lang="en-US" sz="2000" dirty="0"/>
          </a:p>
        </p:txBody>
      </p:sp>
      <p:sp>
        <p:nvSpPr>
          <p:cNvPr id="5" name="Text 3"/>
          <p:cNvSpPr txBox="1"/>
          <p:nvPr/>
        </p:nvSpPr>
        <p:spPr>
          <a:xfrm>
            <a:off x="731520" y="4480560"/>
            <a:ext cx="10698480" cy="457200"/>
          </a:xfrm>
          <a:prstGeom prst="rect">
            <a:avLst/>
          </a:prstGeom>
          <a:noFill/>
          <a:ln/>
        </p:spPr>
        <p:txBody>
          <a:bodyPr wrap="square" lIns="0" tIns="0" rIns="0" bIns="0" rtlCol="0" anchor="ctr"/>
          <a:lstStyle/>
          <a:p>
            <a:pPr indent="0" marL="0">
              <a:buNone/>
            </a:pPr>
            <a:r>
              <a:rPr lang="en-US" sz="2000" dirty="0">
                <a:solidFill>
                  <a:srgbClr val="F2B134"/>
                </a:solidFill>
                <a:latin typeface="Calibri" pitchFamily="34" charset="0"/>
                <a:ea typeface="Calibri" pitchFamily="34" charset="-122"/>
                <a:cs typeface="Calibri" pitchFamily="34" charset="-120"/>
              </a:rPr>
              <a:t>Group: A  ·  B  ·  C  ·  D   (replace with names)</a:t>
            </a:r>
            <a:endParaRPr lang="en-US" sz="2000" dirty="0"/>
          </a:p>
        </p:txBody>
      </p:sp>
      <p:sp>
        <p:nvSpPr>
          <p:cNvPr id="6" name="Text 4"/>
          <p:cNvSpPr txBox="1"/>
          <p:nvPr/>
        </p:nvSpPr>
        <p:spPr>
          <a:xfrm>
            <a:off x="731520" y="6126480"/>
            <a:ext cx="10698480" cy="365760"/>
          </a:xfrm>
          <a:prstGeom prst="rect">
            <a:avLst/>
          </a:prstGeom>
          <a:noFill/>
          <a:ln/>
        </p:spPr>
        <p:txBody>
          <a:bodyPr wrap="square" lIns="0" tIns="0" rIns="0" bIns="0" rtlCol="0" anchor="ctr"/>
          <a:lstStyle/>
          <a:p>
            <a:pPr indent="0" marL="0">
              <a:buNone/>
            </a:pPr>
            <a:r>
              <a:rPr lang="en-US" sz="1400" dirty="0">
                <a:solidFill>
                  <a:srgbClr val="BFD7F0"/>
                </a:solidFill>
                <a:latin typeface="Calibri" pitchFamily="34" charset="0"/>
                <a:ea typeface="Calibri" pitchFamily="34" charset="-122"/>
                <a:cs typeface="Calibri" pitchFamily="34" charset="-120"/>
              </a:rPr>
              <a:t>Primary source: Seeram E. (2019), Digital Radiography, 2nd ed., Springer, Ch. 1</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Same mistake, two outcomes</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Images: simulated by the group from a CC0 chest PA radiograph (Wikimedia Commons, Stillwaterising); film via an H&amp;D-curve model, cf. Seeram (2019) Figs 1.3-1.4. Noise/exposure exaggerated.</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a:t>
            </a:r>
            <a:endParaRPr lang="en-US" sz="1000" dirty="0"/>
          </a:p>
        </p:txBody>
      </p:sp>
      <p:pic>
        <p:nvPicPr>
          <p:cNvPr id="6" name="Image 0" descr="D:\Lectures\Diagnostic Imaging\Homework_1\topic1\_build\fig\film_4x.png">    </p:cNvPr>
          <p:cNvPicPr>
            <a:picLocks noChangeAspect="1"/>
          </p:cNvPicPr>
          <p:nvPr/>
        </p:nvPicPr>
        <p:blipFill>
          <a:blip r:embed="rId1"/>
          <a:stretch>
            <a:fillRect/>
          </a:stretch>
        </p:blipFill>
        <p:spPr>
          <a:xfrm>
            <a:off x="822960" y="1188720"/>
            <a:ext cx="3657600" cy="3657600"/>
          </a:xfrm>
          <a:prstGeom prst="rect">
            <a:avLst/>
          </a:prstGeom>
        </p:spPr>
      </p:pic>
      <p:pic>
        <p:nvPicPr>
          <p:cNvPr id="7" name="Image 1" descr="D:\Lectures\Diagnostic Imaging\Homework_1\topic1\_build\fig\dr_4x.png">    </p:cNvPr>
          <p:cNvPicPr>
            <a:picLocks noChangeAspect="1"/>
          </p:cNvPicPr>
          <p:nvPr/>
        </p:nvPicPr>
        <p:blipFill>
          <a:blip r:embed="rId2"/>
          <a:stretch>
            <a:fillRect/>
          </a:stretch>
        </p:blipFill>
        <p:spPr>
          <a:xfrm>
            <a:off x="7708392" y="1188720"/>
            <a:ext cx="3657600" cy="3657600"/>
          </a:xfrm>
          <a:prstGeom prst="rect">
            <a:avLst/>
          </a:prstGeom>
        </p:spPr>
      </p:pic>
      <p:sp>
        <p:nvSpPr>
          <p:cNvPr id="8" name="Text 3"/>
          <p:cNvSpPr txBox="1"/>
          <p:nvPr/>
        </p:nvSpPr>
        <p:spPr>
          <a:xfrm>
            <a:off x="822960" y="4937760"/>
            <a:ext cx="3657600" cy="457200"/>
          </a:xfrm>
          <a:prstGeom prst="rect">
            <a:avLst/>
          </a:prstGeom>
          <a:noFill/>
          <a:ln/>
        </p:spPr>
        <p:txBody>
          <a:bodyPr wrap="square" lIns="0" tIns="0" rIns="0" bIns="0" rtlCol="0" anchor="t"/>
          <a:lstStyle/>
          <a:p>
            <a:pPr algn="ctr" indent="0" marL="0">
              <a:buNone/>
            </a:pPr>
            <a:r>
              <a:rPr lang="en-US" sz="2400" b="1" dirty="0">
                <a:solidFill>
                  <a:srgbClr val="14325C"/>
                </a:solidFill>
                <a:latin typeface="Calibri" pitchFamily="34" charset="0"/>
                <a:ea typeface="Calibri" pitchFamily="34" charset="-122"/>
                <a:cs typeface="Calibri" pitchFamily="34" charset="-120"/>
              </a:rPr>
              <a:t>Film</a:t>
            </a:r>
            <a:endParaRPr lang="en-US" sz="2400" dirty="0"/>
          </a:p>
        </p:txBody>
      </p:sp>
      <p:sp>
        <p:nvSpPr>
          <p:cNvPr id="9" name="Text 4"/>
          <p:cNvSpPr txBox="1"/>
          <p:nvPr/>
        </p:nvSpPr>
        <p:spPr>
          <a:xfrm>
            <a:off x="822960" y="5349240"/>
            <a:ext cx="3657600" cy="365760"/>
          </a:xfrm>
          <a:prstGeom prst="rect">
            <a:avLst/>
          </a:prstGeom>
          <a:noFill/>
          <a:ln/>
        </p:spPr>
        <p:txBody>
          <a:bodyPr wrap="square" lIns="0" tIns="0" rIns="0" bIns="0" rtlCol="0" anchor="t"/>
          <a:lstStyle/>
          <a:p>
            <a:pPr algn="ctr" indent="0" marL="0">
              <a:buNone/>
            </a:pPr>
            <a:r>
              <a:rPr lang="en-US" sz="1600" dirty="0">
                <a:solidFill>
                  <a:srgbClr val="5A6B7D"/>
                </a:solidFill>
                <a:latin typeface="Calibri" pitchFamily="34" charset="0"/>
                <a:ea typeface="Calibri" pitchFamily="34" charset="-122"/>
                <a:cs typeface="Calibri" pitchFamily="34" charset="-120"/>
              </a:rPr>
              <a:t>almost black: repeat needed</a:t>
            </a:r>
            <a:endParaRPr lang="en-US" sz="1600" dirty="0"/>
          </a:p>
        </p:txBody>
      </p:sp>
      <p:sp>
        <p:nvSpPr>
          <p:cNvPr id="10" name="Text 5"/>
          <p:cNvSpPr txBox="1"/>
          <p:nvPr/>
        </p:nvSpPr>
        <p:spPr>
          <a:xfrm>
            <a:off x="7708392" y="4937760"/>
            <a:ext cx="3657600" cy="457200"/>
          </a:xfrm>
          <a:prstGeom prst="rect">
            <a:avLst/>
          </a:prstGeom>
          <a:noFill/>
          <a:ln/>
        </p:spPr>
        <p:txBody>
          <a:bodyPr wrap="square" lIns="0" tIns="0" rIns="0" bIns="0" rtlCol="0" anchor="t"/>
          <a:lstStyle/>
          <a:p>
            <a:pPr algn="ctr" indent="0" marL="0">
              <a:buNone/>
            </a:pPr>
            <a:r>
              <a:rPr lang="en-US" sz="2400" b="1" dirty="0">
                <a:solidFill>
                  <a:srgbClr val="0E7C74"/>
                </a:solidFill>
                <a:latin typeface="Calibri" pitchFamily="34" charset="0"/>
                <a:ea typeface="Calibri" pitchFamily="34" charset="-122"/>
                <a:cs typeface="Calibri" pitchFamily="34" charset="-120"/>
              </a:rPr>
              <a:t>Digital (DR)</a:t>
            </a:r>
            <a:endParaRPr lang="en-US" sz="2400" dirty="0"/>
          </a:p>
        </p:txBody>
      </p:sp>
      <p:sp>
        <p:nvSpPr>
          <p:cNvPr id="11" name="Text 6"/>
          <p:cNvSpPr txBox="1"/>
          <p:nvPr/>
        </p:nvSpPr>
        <p:spPr>
          <a:xfrm>
            <a:off x="7708392" y="5349240"/>
            <a:ext cx="3657600" cy="365760"/>
          </a:xfrm>
          <a:prstGeom prst="rect">
            <a:avLst/>
          </a:prstGeom>
          <a:noFill/>
          <a:ln/>
        </p:spPr>
        <p:txBody>
          <a:bodyPr wrap="square" lIns="0" tIns="0" rIns="0" bIns="0" rtlCol="0" anchor="t"/>
          <a:lstStyle/>
          <a:p>
            <a:pPr algn="ctr" indent="0" marL="0">
              <a:buNone/>
            </a:pPr>
            <a:r>
              <a:rPr lang="en-US" sz="1600" dirty="0">
                <a:solidFill>
                  <a:srgbClr val="5A6B7D"/>
                </a:solidFill>
                <a:latin typeface="Calibri" pitchFamily="34" charset="0"/>
                <a:ea typeface="Calibri" pitchFamily="34" charset="-122"/>
                <a:cs typeface="Calibri" pitchFamily="34" charset="-120"/>
              </a:rPr>
              <a:t>looks normal</a:t>
            </a:r>
            <a:endParaRPr lang="en-US" sz="1600" dirty="0"/>
          </a:p>
        </p:txBody>
      </p:sp>
      <p:sp>
        <p:nvSpPr>
          <p:cNvPr id="12" name="Text 7"/>
          <p:cNvSpPr txBox="1"/>
          <p:nvPr/>
        </p:nvSpPr>
        <p:spPr>
          <a:xfrm>
            <a:off x="4846320" y="1371600"/>
            <a:ext cx="2496312" cy="914400"/>
          </a:xfrm>
          <a:prstGeom prst="roundRect">
            <a:avLst>
              <a:gd name="adj" fmla="val 8000"/>
            </a:avLst>
          </a:prstGeom>
          <a:solidFill>
            <a:srgbClr val="F2B134"/>
          </a:solidFill>
          <a:ln w="6350">
            <a:solidFill>
              <a:srgbClr val="F2B134"/>
            </a:solidFill>
          </a:ln>
        </p:spPr>
        <p:txBody>
          <a:bodyPr wrap="square" lIns="76200" tIns="76200" rIns="76200" bIns="76200" rtlCol="0" anchor="ctr"/>
          <a:lstStyle/>
          <a:p>
            <a:pPr algn="ctr" indent="0" marL="0">
              <a:buNone/>
            </a:pPr>
            <a:r>
              <a:rPr lang="en-US" sz="2000" b="1" dirty="0">
                <a:solidFill>
                  <a:srgbClr val="1B2B3A"/>
                </a:solidFill>
                <a:latin typeface="Calibri" pitchFamily="34" charset="0"/>
                <a:ea typeface="Calibri" pitchFamily="34" charset="-122"/>
                <a:cs typeface="Calibri" pitchFamily="34" charset="-120"/>
              </a:rPr>
              <a:t>Same chest.</a:t>
            </a:r>
            <a:endParaRPr lang="en-US" sz="2000" dirty="0"/>
          </a:p>
          <a:p>
            <a:pPr algn="ctr" indent="0" marL="0">
              <a:buNone/>
            </a:pPr>
            <a:r>
              <a:rPr lang="en-US" sz="2000" b="1" dirty="0">
                <a:solidFill>
                  <a:srgbClr val="1B2B3A"/>
                </a:solidFill>
                <a:latin typeface="Calibri" pitchFamily="34" charset="0"/>
                <a:ea typeface="Calibri" pitchFamily="34" charset="-122"/>
                <a:cs typeface="Calibri" pitchFamily="34" charset="-120"/>
              </a:rPr>
              <a:t>Same 4× mAs.</a:t>
            </a:r>
            <a:endParaRPr lang="en-US" sz="2000" dirty="0"/>
          </a:p>
        </p:txBody>
      </p:sp>
      <p:sp>
        <p:nvSpPr>
          <p:cNvPr id="13" name="Text 8"/>
          <p:cNvSpPr txBox="1"/>
          <p:nvPr/>
        </p:nvSpPr>
        <p:spPr>
          <a:xfrm>
            <a:off x="5029200" y="2651760"/>
            <a:ext cx="2130552" cy="438912"/>
          </a:xfrm>
          <a:prstGeom prst="roundRect">
            <a:avLst>
              <a:gd name="adj" fmla="val 16667"/>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Film</a:t>
            </a:r>
            <a:endParaRPr lang="en-US" sz="1600" dirty="0"/>
          </a:p>
        </p:txBody>
      </p:sp>
      <p:sp>
        <p:nvSpPr>
          <p:cNvPr id="14" name="Text 9"/>
          <p:cNvSpPr txBox="1"/>
          <p:nvPr/>
        </p:nvSpPr>
        <p:spPr>
          <a:xfrm>
            <a:off x="5029200" y="3200400"/>
            <a:ext cx="2130552" cy="438912"/>
          </a:xfrm>
          <a:prstGeom prst="roundRect">
            <a:avLst>
              <a:gd name="adj" fmla="val 16667"/>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Detectors</a:t>
            </a:r>
            <a:endParaRPr lang="en-US" sz="1600" dirty="0"/>
          </a:p>
        </p:txBody>
      </p:sp>
      <p:sp>
        <p:nvSpPr>
          <p:cNvPr id="15" name="Text 10"/>
          <p:cNvSpPr txBox="1"/>
          <p:nvPr/>
        </p:nvSpPr>
        <p:spPr>
          <a:xfrm>
            <a:off x="5029200" y="3749040"/>
            <a:ext cx="2130552" cy="438912"/>
          </a:xfrm>
          <a:prstGeom prst="roundRect">
            <a:avLst>
              <a:gd name="adj" fmla="val 16667"/>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Dose</a:t>
            </a:r>
            <a:endParaRPr lang="en-US" sz="1600" dirty="0"/>
          </a:p>
        </p:txBody>
      </p:sp>
      <p:sp>
        <p:nvSpPr>
          <p:cNvPr id="16" name="Text 11"/>
          <p:cNvSpPr txBox="1"/>
          <p:nvPr/>
        </p:nvSpPr>
        <p:spPr>
          <a:xfrm>
            <a:off x="5029200" y="4297680"/>
            <a:ext cx="2130552" cy="438912"/>
          </a:xfrm>
          <a:prstGeom prst="roundRect">
            <a:avLst>
              <a:gd name="adj" fmla="val 16667"/>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PACS</a:t>
            </a:r>
            <a:endParaRPr lang="en-US" sz="1600" dirty="0"/>
          </a:p>
        </p:txBody>
      </p:sp>
      <p:sp>
        <p:nvSpPr>
          <p:cNvPr id="17" name="Text 12"/>
          <p:cNvSpPr txBox="1"/>
          <p:nvPr/>
        </p:nvSpPr>
        <p:spPr>
          <a:xfrm>
            <a:off x="457200" y="5806440"/>
            <a:ext cx="11274552" cy="548640"/>
          </a:xfrm>
          <a:prstGeom prst="roundRect">
            <a:avLst>
              <a:gd name="adj" fmla="val 13333"/>
            </a:avLst>
          </a:prstGeom>
          <a:solidFill>
            <a:srgbClr val="14325C"/>
          </a:solidFill>
          <a:ln w="6350">
            <a:solidFill>
              <a:srgbClr val="14325C"/>
            </a:solidFill>
          </a:ln>
        </p:spPr>
        <p:txBody>
          <a:bodyPr wrap="square" lIns="127000" tIns="127000" rIns="127000" bIns="12700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Which patient received too much radiation?</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What is digital radiography?</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 1.1 and Fig 1.5; definition after AAPM Report 116, quoted in Seeram §1.2.</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2</a:t>
            </a:r>
            <a:endParaRPr lang="en-US" sz="1000" dirty="0"/>
          </a:p>
        </p:txBody>
      </p:sp>
      <p:sp>
        <p:nvSpPr>
          <p:cNvPr id="6" name="Text 3"/>
          <p:cNvSpPr txBox="1"/>
          <p:nvPr/>
        </p:nvSpPr>
        <p:spPr>
          <a:xfrm>
            <a:off x="457200" y="1097280"/>
            <a:ext cx="11247120" cy="731520"/>
          </a:xfrm>
          <a:prstGeom prst="rect">
            <a:avLst/>
          </a:prstGeom>
          <a:noFill/>
          <a:ln/>
        </p:spPr>
        <p:txBody>
          <a:bodyPr wrap="square" lIns="0" tIns="0" rIns="0" bIns="0" rtlCol="0" anchor="t"/>
          <a:lstStyle/>
          <a:p>
            <a:pPr algn="l" indent="0" marL="0">
              <a:buNone/>
            </a:pPr>
            <a:r>
              <a:rPr lang="en-US" sz="2000" dirty="0">
                <a:solidFill>
                  <a:srgbClr val="1B2B3A"/>
                </a:solidFill>
                <a:latin typeface="Calibri" pitchFamily="34" charset="0"/>
                <a:ea typeface="Calibri" pitchFamily="34" charset="-122"/>
                <a:cs typeface="Calibri" pitchFamily="34" charset="-120"/>
              </a:rPr>
              <a:t>Digital detectors turn X-ray exposure into numbers, and give usable images over a wider range of exposures than film.</a:t>
            </a:r>
            <a:endParaRPr lang="en-US" sz="2000" dirty="0"/>
          </a:p>
        </p:txBody>
      </p:sp>
      <p:sp>
        <p:nvSpPr>
          <p:cNvPr id="7" name="Text 4"/>
          <p:cNvSpPr txBox="1"/>
          <p:nvPr/>
        </p:nvSpPr>
        <p:spPr>
          <a:xfrm>
            <a:off x="640080" y="2148840"/>
            <a:ext cx="2194560" cy="1188720"/>
          </a:xfrm>
          <a:prstGeom prst="roundRect">
            <a:avLst>
              <a:gd name="adj" fmla="val 6154"/>
            </a:avLst>
          </a:prstGeom>
          <a:solidFill>
            <a:srgbClr val="14325C"/>
          </a:solidFill>
          <a:ln w="6350">
            <a:solidFill>
              <a:srgbClr val="14325C"/>
            </a:solidFill>
          </a:ln>
        </p:spPr>
        <p:txBody>
          <a:bodyPr wrap="square" lIns="76200" tIns="76200" rIns="76200" bIns="7620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X-ray tube</a:t>
            </a:r>
            <a:endParaRPr lang="en-US" sz="1800" dirty="0"/>
          </a:p>
        </p:txBody>
      </p:sp>
      <p:sp>
        <p:nvSpPr>
          <p:cNvPr id="8" name="Text 5"/>
          <p:cNvSpPr txBox="1"/>
          <p:nvPr/>
        </p:nvSpPr>
        <p:spPr>
          <a:xfrm>
            <a:off x="3566160" y="2148840"/>
            <a:ext cx="2194560" cy="1188720"/>
          </a:xfrm>
          <a:prstGeom prst="roundRect">
            <a:avLst>
              <a:gd name="adj" fmla="val 6154"/>
            </a:avLst>
          </a:prstGeom>
          <a:solidFill>
            <a:srgbClr val="14325C"/>
          </a:solidFill>
          <a:ln w="6350">
            <a:solidFill>
              <a:srgbClr val="14325C"/>
            </a:solidFill>
          </a:ln>
        </p:spPr>
        <p:txBody>
          <a:bodyPr wrap="square" lIns="76200" tIns="76200" rIns="76200" bIns="7620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Patient</a:t>
            </a:r>
            <a:endParaRPr lang="en-US" sz="1800" dirty="0"/>
          </a:p>
        </p:txBody>
      </p:sp>
      <p:sp>
        <p:nvSpPr>
          <p:cNvPr id="9" name="Text 6"/>
          <p:cNvSpPr txBox="1"/>
          <p:nvPr/>
        </p:nvSpPr>
        <p:spPr>
          <a:xfrm>
            <a:off x="6492240" y="2148840"/>
            <a:ext cx="2194560" cy="1188720"/>
          </a:xfrm>
          <a:prstGeom prst="roundRect">
            <a:avLst>
              <a:gd name="adj" fmla="val 6154"/>
            </a:avLst>
          </a:prstGeom>
          <a:solidFill>
            <a:srgbClr val="1FB5A8"/>
          </a:solidFill>
          <a:ln w="6350">
            <a:solidFill>
              <a:srgbClr val="1FB5A8"/>
            </a:solidFill>
          </a:ln>
        </p:spPr>
        <p:txBody>
          <a:bodyPr wrap="square" lIns="76200" tIns="76200" rIns="76200" bIns="76200" rtlCol="0" anchor="ctr"/>
          <a:lstStyle/>
          <a:p>
            <a:pPr algn="ctr" indent="0" marL="0">
              <a:buNone/>
            </a:pPr>
            <a:r>
              <a:rPr lang="en-US" sz="1800" b="1" dirty="0">
                <a:solidFill>
                  <a:srgbClr val="1B2B3A"/>
                </a:solidFill>
                <a:latin typeface="Calibri" pitchFamily="34" charset="0"/>
                <a:ea typeface="Calibri" pitchFamily="34" charset="-122"/>
                <a:cs typeface="Calibri" pitchFamily="34" charset="-120"/>
              </a:rPr>
              <a:t>Digital detector</a:t>
            </a:r>
            <a:endParaRPr lang="en-US" sz="1800" dirty="0"/>
          </a:p>
        </p:txBody>
      </p:sp>
      <p:sp>
        <p:nvSpPr>
          <p:cNvPr id="10" name="Text 7"/>
          <p:cNvSpPr txBox="1"/>
          <p:nvPr/>
        </p:nvSpPr>
        <p:spPr>
          <a:xfrm>
            <a:off x="9418320" y="2148840"/>
            <a:ext cx="2194560" cy="1188720"/>
          </a:xfrm>
          <a:prstGeom prst="roundRect">
            <a:avLst>
              <a:gd name="adj" fmla="val 6154"/>
            </a:avLst>
          </a:prstGeom>
          <a:solidFill>
            <a:srgbClr val="F2B134"/>
          </a:solidFill>
          <a:ln w="6350">
            <a:solidFill>
              <a:srgbClr val="F2B134"/>
            </a:solidFill>
          </a:ln>
        </p:spPr>
        <p:txBody>
          <a:bodyPr wrap="square" lIns="76200" tIns="76200" rIns="76200" bIns="76200" rtlCol="0" anchor="ctr"/>
          <a:lstStyle/>
          <a:p>
            <a:pPr algn="ctr" indent="0" marL="0">
              <a:buNone/>
            </a:pPr>
            <a:r>
              <a:rPr lang="en-US" sz="1800" b="1" dirty="0">
                <a:solidFill>
                  <a:srgbClr val="1B2B3A"/>
                </a:solidFill>
                <a:latin typeface="Calibri" pitchFamily="34" charset="0"/>
                <a:ea typeface="Calibri" pitchFamily="34" charset="-122"/>
                <a:cs typeface="Calibri" pitchFamily="34" charset="-120"/>
              </a:rPr>
              <a:t>ADC</a:t>
            </a:r>
            <a:endParaRPr lang="en-US" sz="1800" dirty="0"/>
          </a:p>
          <a:p>
            <a:pPr algn="ctr" indent="0" marL="0">
              <a:buNone/>
            </a:pPr>
            <a:r>
              <a:rPr lang="en-US" sz="1800" b="1" dirty="0">
                <a:solidFill>
                  <a:srgbClr val="1B2B3A"/>
                </a:solidFill>
                <a:latin typeface="Calibri" pitchFamily="34" charset="0"/>
                <a:ea typeface="Calibri" pitchFamily="34" charset="-122"/>
                <a:cs typeface="Calibri" pitchFamily="34" charset="-120"/>
              </a:rPr>
              <a:t>analog → digital</a:t>
            </a:r>
            <a:endParaRPr lang="en-US" sz="1800" dirty="0"/>
          </a:p>
        </p:txBody>
      </p:sp>
      <p:sp>
        <p:nvSpPr>
          <p:cNvPr id="11" name="Shape 8"/>
          <p:cNvSpPr/>
          <p:nvPr/>
        </p:nvSpPr>
        <p:spPr>
          <a:xfrm>
            <a:off x="2834640" y="2743200"/>
            <a:ext cx="731520" cy="0"/>
          </a:xfrm>
          <a:prstGeom prst="line">
            <a:avLst/>
          </a:prstGeom>
          <a:noFill/>
          <a:ln w="38100">
            <a:solidFill>
              <a:srgbClr val="14325C"/>
            </a:solidFill>
            <a:prstDash val="solid"/>
            <a:tailEnd type="triangle"/>
          </a:ln>
        </p:spPr>
      </p:sp>
      <p:sp>
        <p:nvSpPr>
          <p:cNvPr id="12" name="Shape 9"/>
          <p:cNvSpPr/>
          <p:nvPr/>
        </p:nvSpPr>
        <p:spPr>
          <a:xfrm>
            <a:off x="5760720" y="2743200"/>
            <a:ext cx="731520" cy="0"/>
          </a:xfrm>
          <a:prstGeom prst="line">
            <a:avLst/>
          </a:prstGeom>
          <a:noFill/>
          <a:ln w="38100">
            <a:solidFill>
              <a:srgbClr val="14325C"/>
            </a:solidFill>
            <a:prstDash val="solid"/>
            <a:tailEnd type="triangle"/>
          </a:ln>
        </p:spPr>
      </p:sp>
      <p:sp>
        <p:nvSpPr>
          <p:cNvPr id="13" name="Shape 10"/>
          <p:cNvSpPr/>
          <p:nvPr/>
        </p:nvSpPr>
        <p:spPr>
          <a:xfrm>
            <a:off x="8686800" y="2743200"/>
            <a:ext cx="731520" cy="0"/>
          </a:xfrm>
          <a:prstGeom prst="line">
            <a:avLst/>
          </a:prstGeom>
          <a:noFill/>
          <a:ln w="38100">
            <a:solidFill>
              <a:srgbClr val="14325C"/>
            </a:solidFill>
            <a:prstDash val="solid"/>
            <a:tailEnd type="triangle"/>
          </a:ln>
        </p:spPr>
      </p:sp>
      <p:sp>
        <p:nvSpPr>
          <p:cNvPr id="14" name="Text 11"/>
          <p:cNvSpPr txBox="1"/>
          <p:nvPr/>
        </p:nvSpPr>
        <p:spPr>
          <a:xfrm>
            <a:off x="8595360" y="1828800"/>
            <a:ext cx="1188720" cy="274320"/>
          </a:xfrm>
          <a:prstGeom prst="rect">
            <a:avLst/>
          </a:prstGeom>
          <a:noFill/>
          <a:ln/>
        </p:spPr>
        <p:txBody>
          <a:bodyPr wrap="square" lIns="0" tIns="0" rIns="0" bIns="0" rtlCol="0" anchor="t"/>
          <a:lstStyle/>
          <a:p>
            <a:pPr algn="l" indent="0" marL="0">
              <a:buNone/>
            </a:pPr>
            <a:r>
              <a:rPr lang="en-US" sz="1400" i="1" dirty="0">
                <a:solidFill>
                  <a:srgbClr val="5A6B7D"/>
                </a:solidFill>
                <a:latin typeface="Calibri" pitchFamily="34" charset="0"/>
                <a:ea typeface="Calibri" pitchFamily="34" charset="-122"/>
                <a:cs typeface="Calibri" pitchFamily="34" charset="-120"/>
              </a:rPr>
              <a:t>analog signal</a:t>
            </a:r>
            <a:endParaRPr lang="en-US" sz="1400" dirty="0"/>
          </a:p>
        </p:txBody>
      </p:sp>
      <p:sp>
        <p:nvSpPr>
          <p:cNvPr id="15" name="Shape 12"/>
          <p:cNvSpPr/>
          <p:nvPr/>
        </p:nvSpPr>
        <p:spPr>
          <a:xfrm>
            <a:off x="10515600" y="3337560"/>
            <a:ext cx="0" cy="822960"/>
          </a:xfrm>
          <a:prstGeom prst="line">
            <a:avLst/>
          </a:prstGeom>
          <a:noFill/>
          <a:ln w="38100">
            <a:solidFill>
              <a:srgbClr val="14325C"/>
            </a:solidFill>
            <a:prstDash val="solid"/>
            <a:tailEnd type="triangle"/>
          </a:ln>
        </p:spPr>
      </p:sp>
      <p:sp>
        <p:nvSpPr>
          <p:cNvPr id="16" name="Text 13"/>
          <p:cNvSpPr txBox="1"/>
          <p:nvPr/>
        </p:nvSpPr>
        <p:spPr>
          <a:xfrm>
            <a:off x="10652760" y="3611880"/>
            <a:ext cx="1371600" cy="274320"/>
          </a:xfrm>
          <a:prstGeom prst="rect">
            <a:avLst/>
          </a:prstGeom>
          <a:noFill/>
          <a:ln/>
        </p:spPr>
        <p:txBody>
          <a:bodyPr wrap="square" lIns="0" tIns="0" rIns="0" bIns="0" rtlCol="0" anchor="t"/>
          <a:lstStyle/>
          <a:p>
            <a:pPr algn="l" indent="0" marL="0">
              <a:buNone/>
            </a:pPr>
            <a:r>
              <a:rPr lang="en-US" sz="1400" i="1" dirty="0">
                <a:solidFill>
                  <a:srgbClr val="5A6B7D"/>
                </a:solidFill>
                <a:latin typeface="Calibri" pitchFamily="34" charset="0"/>
                <a:ea typeface="Calibri" pitchFamily="34" charset="-122"/>
                <a:cs typeface="Calibri" pitchFamily="34" charset="-120"/>
              </a:rPr>
              <a:t>digital data</a:t>
            </a:r>
            <a:endParaRPr lang="en-US" sz="1400" dirty="0"/>
          </a:p>
        </p:txBody>
      </p:sp>
      <p:sp>
        <p:nvSpPr>
          <p:cNvPr id="17" name="Text 14"/>
          <p:cNvSpPr txBox="1"/>
          <p:nvPr/>
        </p:nvSpPr>
        <p:spPr>
          <a:xfrm>
            <a:off x="9418320" y="4069080"/>
            <a:ext cx="2194560" cy="1188720"/>
          </a:xfrm>
          <a:prstGeom prst="roundRect">
            <a:avLst>
              <a:gd name="adj" fmla="val 6154"/>
            </a:avLst>
          </a:prstGeom>
          <a:solidFill>
            <a:srgbClr val="14325C"/>
          </a:solidFill>
          <a:ln w="6350">
            <a:solidFill>
              <a:srgbClr val="14325C"/>
            </a:solidFill>
          </a:ln>
        </p:spPr>
        <p:txBody>
          <a:bodyPr wrap="square" lIns="76200" tIns="76200" rIns="76200" bIns="7620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Computer</a:t>
            </a:r>
            <a:endParaRPr lang="en-US" sz="1800" dirty="0"/>
          </a:p>
          <a:p>
            <a:pPr algn="ctr" indent="0" marL="0">
              <a:buNone/>
            </a:pPr>
            <a:r>
              <a:rPr lang="en-US" sz="1800" b="1" dirty="0">
                <a:solidFill>
                  <a:srgbClr val="FFFFFF"/>
                </a:solidFill>
                <a:latin typeface="Calibri" pitchFamily="34" charset="0"/>
                <a:ea typeface="Calibri" pitchFamily="34" charset="-122"/>
                <a:cs typeface="Calibri" pitchFamily="34" charset="-120"/>
              </a:rPr>
              <a:t>processing</a:t>
            </a:r>
            <a:endParaRPr lang="en-US" sz="1800" dirty="0"/>
          </a:p>
        </p:txBody>
      </p:sp>
      <p:sp>
        <p:nvSpPr>
          <p:cNvPr id="18" name="Text 15"/>
          <p:cNvSpPr txBox="1"/>
          <p:nvPr/>
        </p:nvSpPr>
        <p:spPr>
          <a:xfrm>
            <a:off x="6492240" y="4069080"/>
            <a:ext cx="2194560" cy="1188720"/>
          </a:xfrm>
          <a:prstGeom prst="roundRect">
            <a:avLst>
              <a:gd name="adj" fmla="val 6154"/>
            </a:avLst>
          </a:prstGeom>
          <a:solidFill>
            <a:srgbClr val="EAF1F8"/>
          </a:solidFill>
          <a:ln w="6350">
            <a:solidFill>
              <a:srgbClr val="EAF1F8"/>
            </a:solidFill>
          </a:ln>
        </p:spPr>
        <p:txBody>
          <a:bodyPr wrap="square" lIns="76200" tIns="76200" rIns="76200" bIns="76200" rtlCol="0" anchor="ctr"/>
          <a:lstStyle/>
          <a:p>
            <a:pPr algn="ctr" indent="0" marL="0">
              <a:buNone/>
            </a:pPr>
            <a:r>
              <a:rPr lang="en-US" sz="1400" dirty="0">
                <a:solidFill>
                  <a:srgbClr val="1B2B3A"/>
                </a:solidFill>
                <a:latin typeface="Courier New" pitchFamily="34" charset="0"/>
                <a:ea typeface="Courier New" pitchFamily="34" charset="-122"/>
                <a:cs typeface="Courier New" pitchFamily="34" charset="-120"/>
              </a:rPr>
              <a:t>27 22 24</a:t>
            </a:r>
            <a:endParaRPr lang="en-US" sz="1400" dirty="0"/>
          </a:p>
          <a:p>
            <a:pPr algn="ctr" indent="0" marL="0">
              <a:buNone/>
            </a:pPr>
            <a:r>
              <a:rPr lang="en-US" sz="1400" dirty="0">
                <a:solidFill>
                  <a:srgbClr val="1B2B3A"/>
                </a:solidFill>
                <a:latin typeface="Courier New" pitchFamily="34" charset="0"/>
                <a:ea typeface="Courier New" pitchFamily="34" charset="-122"/>
                <a:cs typeface="Courier New" pitchFamily="34" charset="-120"/>
              </a:rPr>
              <a:t>25 28 21</a:t>
            </a:r>
            <a:endParaRPr lang="en-US" sz="1400" dirty="0"/>
          </a:p>
          <a:p>
            <a:pPr algn="ctr" indent="0" marL="0">
              <a:buNone/>
            </a:pPr>
            <a:r>
              <a:rPr lang="en-US" sz="1400" dirty="0">
                <a:solidFill>
                  <a:srgbClr val="1B2B3A"/>
                </a:solidFill>
                <a:latin typeface="Courier New" pitchFamily="34" charset="0"/>
                <a:ea typeface="Courier New" pitchFamily="34" charset="-122"/>
                <a:cs typeface="Courier New" pitchFamily="34" charset="-120"/>
              </a:rPr>
              <a:t>digital image = numbers</a:t>
            </a:r>
            <a:endParaRPr lang="en-US" sz="1400" dirty="0"/>
          </a:p>
        </p:txBody>
      </p:sp>
      <p:sp>
        <p:nvSpPr>
          <p:cNvPr id="19" name="Text 16"/>
          <p:cNvSpPr txBox="1"/>
          <p:nvPr/>
        </p:nvSpPr>
        <p:spPr>
          <a:xfrm>
            <a:off x="3566160" y="4069080"/>
            <a:ext cx="2194560" cy="1188720"/>
          </a:xfrm>
          <a:prstGeom prst="roundRect">
            <a:avLst>
              <a:gd name="adj" fmla="val 6154"/>
            </a:avLst>
          </a:prstGeom>
          <a:solidFill>
            <a:srgbClr val="F2B134"/>
          </a:solidFill>
          <a:ln w="6350">
            <a:solidFill>
              <a:srgbClr val="F2B134"/>
            </a:solidFill>
          </a:ln>
        </p:spPr>
        <p:txBody>
          <a:bodyPr wrap="square" lIns="76200" tIns="76200" rIns="76200" bIns="76200" rtlCol="0" anchor="ctr"/>
          <a:lstStyle/>
          <a:p>
            <a:pPr algn="ctr" indent="0" marL="0">
              <a:buNone/>
            </a:pPr>
            <a:r>
              <a:rPr lang="en-US" sz="1800" b="1" dirty="0">
                <a:solidFill>
                  <a:srgbClr val="1B2B3A"/>
                </a:solidFill>
                <a:latin typeface="Calibri" pitchFamily="34" charset="0"/>
                <a:ea typeface="Calibri" pitchFamily="34" charset="-122"/>
                <a:cs typeface="Calibri" pitchFamily="34" charset="-120"/>
              </a:rPr>
              <a:t>DAC</a:t>
            </a:r>
            <a:endParaRPr lang="en-US" sz="1800" dirty="0"/>
          </a:p>
          <a:p>
            <a:pPr algn="ctr" indent="0" marL="0">
              <a:buNone/>
            </a:pPr>
            <a:r>
              <a:rPr lang="en-US" sz="1800" b="1" dirty="0">
                <a:solidFill>
                  <a:srgbClr val="1B2B3A"/>
                </a:solidFill>
                <a:latin typeface="Calibri" pitchFamily="34" charset="0"/>
                <a:ea typeface="Calibri" pitchFamily="34" charset="-122"/>
                <a:cs typeface="Calibri" pitchFamily="34" charset="-120"/>
              </a:rPr>
              <a:t>digital → analog</a:t>
            </a:r>
            <a:endParaRPr lang="en-US" sz="1800" dirty="0"/>
          </a:p>
        </p:txBody>
      </p:sp>
      <p:sp>
        <p:nvSpPr>
          <p:cNvPr id="20" name="Text 17"/>
          <p:cNvSpPr txBox="1"/>
          <p:nvPr/>
        </p:nvSpPr>
        <p:spPr>
          <a:xfrm>
            <a:off x="640080" y="4069080"/>
            <a:ext cx="2194560" cy="1188720"/>
          </a:xfrm>
          <a:prstGeom prst="roundRect">
            <a:avLst>
              <a:gd name="adj" fmla="val 6154"/>
            </a:avLst>
          </a:prstGeom>
          <a:solidFill>
            <a:srgbClr val="1FB5A8"/>
          </a:solidFill>
          <a:ln w="6350">
            <a:solidFill>
              <a:srgbClr val="1FB5A8"/>
            </a:solidFill>
          </a:ln>
        </p:spPr>
        <p:txBody>
          <a:bodyPr wrap="square" lIns="76200" tIns="76200" rIns="76200" bIns="76200" rtlCol="0" anchor="ctr"/>
          <a:lstStyle/>
          <a:p>
            <a:pPr algn="ctr" indent="0" marL="0">
              <a:buNone/>
            </a:pPr>
            <a:r>
              <a:rPr lang="en-US" sz="1800" b="1" dirty="0">
                <a:solidFill>
                  <a:srgbClr val="1B2B3A"/>
                </a:solidFill>
                <a:latin typeface="Calibri" pitchFamily="34" charset="0"/>
                <a:ea typeface="Calibri" pitchFamily="34" charset="-122"/>
                <a:cs typeface="Calibri" pitchFamily="34" charset="-120"/>
              </a:rPr>
              <a:t>Displayed image</a:t>
            </a:r>
            <a:endParaRPr lang="en-US" sz="1800" dirty="0"/>
          </a:p>
        </p:txBody>
      </p:sp>
      <p:sp>
        <p:nvSpPr>
          <p:cNvPr id="21" name="Shape 18"/>
          <p:cNvSpPr/>
          <p:nvPr/>
        </p:nvSpPr>
        <p:spPr>
          <a:xfrm flipH="1">
            <a:off x="8686800" y="4663440"/>
            <a:ext cx="731520" cy="0"/>
          </a:xfrm>
          <a:prstGeom prst="line">
            <a:avLst/>
          </a:prstGeom>
          <a:noFill/>
          <a:ln w="38100">
            <a:solidFill>
              <a:srgbClr val="14325C"/>
            </a:solidFill>
            <a:prstDash val="solid"/>
            <a:tailEnd type="triangle"/>
          </a:ln>
        </p:spPr>
      </p:sp>
      <p:sp>
        <p:nvSpPr>
          <p:cNvPr id="22" name="Shape 19"/>
          <p:cNvSpPr/>
          <p:nvPr/>
        </p:nvSpPr>
        <p:spPr>
          <a:xfrm flipH="1">
            <a:off x="5760720" y="4663440"/>
            <a:ext cx="731520" cy="0"/>
          </a:xfrm>
          <a:prstGeom prst="line">
            <a:avLst/>
          </a:prstGeom>
          <a:noFill/>
          <a:ln w="38100">
            <a:solidFill>
              <a:srgbClr val="14325C"/>
            </a:solidFill>
            <a:prstDash val="solid"/>
            <a:tailEnd type="triangle"/>
          </a:ln>
        </p:spPr>
      </p:sp>
      <p:sp>
        <p:nvSpPr>
          <p:cNvPr id="23" name="Shape 20"/>
          <p:cNvSpPr/>
          <p:nvPr/>
        </p:nvSpPr>
        <p:spPr>
          <a:xfrm flipH="1">
            <a:off x="2834640" y="4663440"/>
            <a:ext cx="731520" cy="0"/>
          </a:xfrm>
          <a:prstGeom prst="line">
            <a:avLst/>
          </a:prstGeom>
          <a:noFill/>
          <a:ln w="38100">
            <a:solidFill>
              <a:srgbClr val="14325C"/>
            </a:solidFill>
            <a:prstDash val="solid"/>
            <a:tailEnd type="triangle"/>
          </a:ln>
        </p:spPr>
      </p:sp>
      <p:sp>
        <p:nvSpPr>
          <p:cNvPr id="24" name="Text 21"/>
          <p:cNvSpPr txBox="1"/>
          <p:nvPr/>
        </p:nvSpPr>
        <p:spPr>
          <a:xfrm>
            <a:off x="457200" y="5669280"/>
            <a:ext cx="11274552" cy="594360"/>
          </a:xfrm>
          <a:prstGeom prst="roundRect">
            <a:avLst>
              <a:gd name="adj" fmla="val 12308"/>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Radiologists never see the numbers, only the displayed image.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How film works, and its S-curve</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Figs 1.2 and 1.4 (OD values from §1.3.2). Thumbnails: simulated by the group from a CC0 chest radiograph.</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3</a:t>
            </a:r>
            <a:endParaRPr lang="en-US" sz="1000" dirty="0"/>
          </a:p>
        </p:txBody>
      </p:sp>
      <p:sp>
        <p:nvSpPr>
          <p:cNvPr id="6" name="Text 3"/>
          <p:cNvSpPr txBox="1"/>
          <p:nvPr/>
        </p:nvSpPr>
        <p:spPr>
          <a:xfrm>
            <a:off x="457200" y="1234440"/>
            <a:ext cx="2560320"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X-ray exposure</a:t>
            </a:r>
            <a:endParaRPr lang="en-US" sz="1700" dirty="0"/>
          </a:p>
        </p:txBody>
      </p:sp>
      <p:sp>
        <p:nvSpPr>
          <p:cNvPr id="7" name="Shape 4"/>
          <p:cNvSpPr/>
          <p:nvPr/>
        </p:nvSpPr>
        <p:spPr>
          <a:xfrm>
            <a:off x="1737360" y="1965960"/>
            <a:ext cx="0" cy="274320"/>
          </a:xfrm>
          <a:prstGeom prst="line">
            <a:avLst/>
          </a:prstGeom>
          <a:noFill/>
          <a:ln w="38100">
            <a:solidFill>
              <a:srgbClr val="14325C"/>
            </a:solidFill>
            <a:prstDash val="solid"/>
            <a:tailEnd type="triangle"/>
          </a:ln>
        </p:spPr>
      </p:sp>
      <p:sp>
        <p:nvSpPr>
          <p:cNvPr id="8" name="Text 5"/>
          <p:cNvSpPr txBox="1"/>
          <p:nvPr/>
        </p:nvSpPr>
        <p:spPr>
          <a:xfrm>
            <a:off x="457200" y="2240280"/>
            <a:ext cx="2560320"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Latent image</a:t>
            </a:r>
            <a:endParaRPr lang="en-US" sz="1700" dirty="0"/>
          </a:p>
        </p:txBody>
      </p:sp>
      <p:sp>
        <p:nvSpPr>
          <p:cNvPr id="9" name="Shape 6"/>
          <p:cNvSpPr/>
          <p:nvPr/>
        </p:nvSpPr>
        <p:spPr>
          <a:xfrm>
            <a:off x="1737360" y="2971800"/>
            <a:ext cx="0" cy="274320"/>
          </a:xfrm>
          <a:prstGeom prst="line">
            <a:avLst/>
          </a:prstGeom>
          <a:noFill/>
          <a:ln w="38100">
            <a:solidFill>
              <a:srgbClr val="14325C"/>
            </a:solidFill>
            <a:prstDash val="solid"/>
            <a:tailEnd type="triangle"/>
          </a:ln>
        </p:spPr>
      </p:sp>
      <p:sp>
        <p:nvSpPr>
          <p:cNvPr id="10" name="Text 7"/>
          <p:cNvSpPr txBox="1"/>
          <p:nvPr/>
        </p:nvSpPr>
        <p:spPr>
          <a:xfrm>
            <a:off x="457200" y="3246120"/>
            <a:ext cx="2560320"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Chemical processing</a:t>
            </a:r>
            <a:endParaRPr lang="en-US" sz="1700" dirty="0"/>
          </a:p>
        </p:txBody>
      </p:sp>
      <p:sp>
        <p:nvSpPr>
          <p:cNvPr id="11" name="Shape 8"/>
          <p:cNvSpPr/>
          <p:nvPr/>
        </p:nvSpPr>
        <p:spPr>
          <a:xfrm>
            <a:off x="1737360" y="3977640"/>
            <a:ext cx="0" cy="274320"/>
          </a:xfrm>
          <a:prstGeom prst="line">
            <a:avLst/>
          </a:prstGeom>
          <a:noFill/>
          <a:ln w="38100">
            <a:solidFill>
              <a:srgbClr val="14325C"/>
            </a:solidFill>
            <a:prstDash val="solid"/>
            <a:tailEnd type="triangle"/>
          </a:ln>
        </p:spPr>
      </p:sp>
      <p:sp>
        <p:nvSpPr>
          <p:cNvPr id="12" name="Text 9"/>
          <p:cNvSpPr txBox="1"/>
          <p:nvPr/>
        </p:nvSpPr>
        <p:spPr>
          <a:xfrm>
            <a:off x="457200" y="4251960"/>
            <a:ext cx="2560320" cy="731520"/>
          </a:xfrm>
          <a:prstGeom prst="roundRect">
            <a:avLst>
              <a:gd name="adj" fmla="val 10000"/>
            </a:avLst>
          </a:prstGeom>
          <a:solidFill>
            <a:srgbClr val="1FB5A8"/>
          </a:solidFill>
          <a:ln w="6350">
            <a:solidFill>
              <a:srgbClr val="1FB5A8"/>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Viewbox</a:t>
            </a:r>
            <a:endParaRPr lang="en-US" sz="1700" dirty="0"/>
          </a:p>
        </p:txBody>
      </p:sp>
      <p:pic>
        <p:nvPicPr>
          <p:cNvPr id="13" name="Image 0" descr="D:\Lectures\Diagnostic Imaging\Homework_1\topic1\_build\fig\hd_curve.png">    </p:cNvPr>
          <p:cNvPicPr>
            <a:picLocks noChangeAspect="1"/>
          </p:cNvPicPr>
          <p:nvPr/>
        </p:nvPicPr>
        <p:blipFill>
          <a:blip r:embed="rId1"/>
          <a:stretch>
            <a:fillRect/>
          </a:stretch>
        </p:blipFill>
        <p:spPr>
          <a:xfrm>
            <a:off x="3291840" y="1188720"/>
            <a:ext cx="5303520" cy="3683000"/>
          </a:xfrm>
          <a:prstGeom prst="rect">
            <a:avLst/>
          </a:prstGeom>
        </p:spPr>
      </p:pic>
      <p:pic>
        <p:nvPicPr>
          <p:cNvPr id="14" name="Image 1" descr="D:\Lectures\Diagnostic Imaging\Homework_1\topic1\_build\fig\film_4x.png">    </p:cNvPr>
          <p:cNvPicPr>
            <a:picLocks noChangeAspect="1"/>
          </p:cNvPicPr>
          <p:nvPr/>
        </p:nvPicPr>
        <p:blipFill>
          <a:blip r:embed="rId2"/>
          <a:stretch>
            <a:fillRect/>
          </a:stretch>
        </p:blipFill>
        <p:spPr>
          <a:xfrm>
            <a:off x="8915400" y="1188720"/>
            <a:ext cx="1234440" cy="1234440"/>
          </a:xfrm>
          <a:prstGeom prst="rect">
            <a:avLst/>
          </a:prstGeom>
        </p:spPr>
      </p:pic>
      <p:sp>
        <p:nvSpPr>
          <p:cNvPr id="15" name="Text 10"/>
          <p:cNvSpPr txBox="1"/>
          <p:nvPr/>
        </p:nvSpPr>
        <p:spPr>
          <a:xfrm>
            <a:off x="10241280" y="1417320"/>
            <a:ext cx="1554480" cy="365760"/>
          </a:xfrm>
          <a:prstGeom prst="rect">
            <a:avLst/>
          </a:prstGeom>
          <a:noFill/>
          <a:ln/>
        </p:spPr>
        <p:txBody>
          <a:bodyPr wrap="square" lIns="0" tIns="0" rIns="0" bIns="0" rtlCol="0" anchor="t"/>
          <a:lstStyle/>
          <a:p>
            <a:pPr algn="l" indent="0" marL="0">
              <a:buNone/>
            </a:pPr>
            <a:r>
              <a:rPr lang="en-US" sz="1600" b="1" dirty="0">
                <a:solidFill>
                  <a:srgbClr val="14325C"/>
                </a:solidFill>
                <a:latin typeface="Calibri" pitchFamily="34" charset="0"/>
                <a:ea typeface="Calibri" pitchFamily="34" charset="-122"/>
                <a:cs typeface="Calibri" pitchFamily="34" charset="-120"/>
              </a:rPr>
              <a:t>Shoulder</a:t>
            </a:r>
            <a:endParaRPr lang="en-US" sz="1600" dirty="0"/>
          </a:p>
        </p:txBody>
      </p:sp>
      <p:sp>
        <p:nvSpPr>
          <p:cNvPr id="16" name="Text 11"/>
          <p:cNvSpPr txBox="1"/>
          <p:nvPr/>
        </p:nvSpPr>
        <p:spPr>
          <a:xfrm>
            <a:off x="10241280" y="1783080"/>
            <a:ext cx="1554480" cy="365760"/>
          </a:xfrm>
          <a:prstGeom prst="rect">
            <a:avLst/>
          </a:prstGeom>
          <a:noFill/>
          <a:ln/>
        </p:spPr>
        <p:txBody>
          <a:bodyPr wrap="square" lIns="0" tIns="0" rIns="0" bIns="0" rtlCol="0" anchor="t"/>
          <a:lstStyle/>
          <a:p>
            <a:pPr algn="l" indent="0" marL="0">
              <a:buNone/>
            </a:pPr>
            <a:r>
              <a:rPr lang="en-US" sz="1400" dirty="0">
                <a:solidFill>
                  <a:srgbClr val="5A6B7D"/>
                </a:solidFill>
                <a:latin typeface="Calibri" pitchFamily="34" charset="0"/>
                <a:ea typeface="Calibri" pitchFamily="34" charset="-122"/>
                <a:cs typeface="Calibri" pitchFamily="34" charset="-120"/>
              </a:rPr>
              <a:t>overexposed</a:t>
            </a:r>
            <a:endParaRPr lang="en-US" sz="1400" dirty="0"/>
          </a:p>
        </p:txBody>
      </p:sp>
      <p:pic>
        <p:nvPicPr>
          <p:cNvPr id="17" name="Image 2" descr="D:\Lectures\Diagnostic Imaging\Homework_1\topic1\_build\fig\film_1x.png">    </p:cNvPr>
          <p:cNvPicPr>
            <a:picLocks noChangeAspect="1"/>
          </p:cNvPicPr>
          <p:nvPr/>
        </p:nvPicPr>
        <p:blipFill>
          <a:blip r:embed="rId3"/>
          <a:stretch>
            <a:fillRect/>
          </a:stretch>
        </p:blipFill>
        <p:spPr>
          <a:xfrm>
            <a:off x="8915400" y="2514600"/>
            <a:ext cx="1234440" cy="1234440"/>
          </a:xfrm>
          <a:prstGeom prst="rect">
            <a:avLst/>
          </a:prstGeom>
        </p:spPr>
      </p:pic>
      <p:sp>
        <p:nvSpPr>
          <p:cNvPr id="18" name="Text 12"/>
          <p:cNvSpPr txBox="1"/>
          <p:nvPr/>
        </p:nvSpPr>
        <p:spPr>
          <a:xfrm>
            <a:off x="10241280" y="2743200"/>
            <a:ext cx="1554480" cy="365760"/>
          </a:xfrm>
          <a:prstGeom prst="rect">
            <a:avLst/>
          </a:prstGeom>
          <a:noFill/>
          <a:ln/>
        </p:spPr>
        <p:txBody>
          <a:bodyPr wrap="square" lIns="0" tIns="0" rIns="0" bIns="0" rtlCol="0" anchor="t"/>
          <a:lstStyle/>
          <a:p>
            <a:pPr algn="l" indent="0" marL="0">
              <a:buNone/>
            </a:pPr>
            <a:r>
              <a:rPr lang="en-US" sz="1600" b="1" dirty="0">
                <a:solidFill>
                  <a:srgbClr val="14325C"/>
                </a:solidFill>
                <a:latin typeface="Calibri" pitchFamily="34" charset="0"/>
                <a:ea typeface="Calibri" pitchFamily="34" charset="-122"/>
                <a:cs typeface="Calibri" pitchFamily="34" charset="-120"/>
              </a:rPr>
              <a:t>Straight line</a:t>
            </a:r>
            <a:endParaRPr lang="en-US" sz="1600" dirty="0"/>
          </a:p>
        </p:txBody>
      </p:sp>
      <p:sp>
        <p:nvSpPr>
          <p:cNvPr id="19" name="Text 13"/>
          <p:cNvSpPr txBox="1"/>
          <p:nvPr/>
        </p:nvSpPr>
        <p:spPr>
          <a:xfrm>
            <a:off x="10241280" y="3108960"/>
            <a:ext cx="1554480" cy="365760"/>
          </a:xfrm>
          <a:prstGeom prst="rect">
            <a:avLst/>
          </a:prstGeom>
          <a:noFill/>
          <a:ln/>
        </p:spPr>
        <p:txBody>
          <a:bodyPr wrap="square" lIns="0" tIns="0" rIns="0" bIns="0" rtlCol="0" anchor="t"/>
          <a:lstStyle/>
          <a:p>
            <a:pPr algn="l" indent="0" marL="0">
              <a:buNone/>
            </a:pPr>
            <a:r>
              <a:rPr lang="en-US" sz="1400" dirty="0">
                <a:solidFill>
                  <a:srgbClr val="5A6B7D"/>
                </a:solidFill>
                <a:latin typeface="Calibri" pitchFamily="34" charset="0"/>
                <a:ea typeface="Calibri" pitchFamily="34" charset="-122"/>
                <a:cs typeface="Calibri" pitchFamily="34" charset="-120"/>
              </a:rPr>
              <a:t>useful</a:t>
            </a:r>
            <a:endParaRPr lang="en-US" sz="1400" dirty="0"/>
          </a:p>
        </p:txBody>
      </p:sp>
      <p:pic>
        <p:nvPicPr>
          <p:cNvPr id="20" name="Image 3" descr="D:\Lectures\Diagnostic Imaging\Homework_1\topic1\_build\fig\film_q.png">    </p:cNvPr>
          <p:cNvPicPr>
            <a:picLocks noChangeAspect="1"/>
          </p:cNvPicPr>
          <p:nvPr/>
        </p:nvPicPr>
        <p:blipFill>
          <a:blip r:embed="rId4"/>
          <a:stretch>
            <a:fillRect/>
          </a:stretch>
        </p:blipFill>
        <p:spPr>
          <a:xfrm>
            <a:off x="8915400" y="3840480"/>
            <a:ext cx="1234440" cy="1234440"/>
          </a:xfrm>
          <a:prstGeom prst="rect">
            <a:avLst/>
          </a:prstGeom>
        </p:spPr>
      </p:pic>
      <p:sp>
        <p:nvSpPr>
          <p:cNvPr id="21" name="Text 14"/>
          <p:cNvSpPr txBox="1"/>
          <p:nvPr/>
        </p:nvSpPr>
        <p:spPr>
          <a:xfrm>
            <a:off x="10241280" y="4069080"/>
            <a:ext cx="1554480" cy="365760"/>
          </a:xfrm>
          <a:prstGeom prst="rect">
            <a:avLst/>
          </a:prstGeom>
          <a:noFill/>
          <a:ln/>
        </p:spPr>
        <p:txBody>
          <a:bodyPr wrap="square" lIns="0" tIns="0" rIns="0" bIns="0" rtlCol="0" anchor="t"/>
          <a:lstStyle/>
          <a:p>
            <a:pPr algn="l" indent="0" marL="0">
              <a:buNone/>
            </a:pPr>
            <a:r>
              <a:rPr lang="en-US" sz="1600" b="1" dirty="0">
                <a:solidFill>
                  <a:srgbClr val="14325C"/>
                </a:solidFill>
                <a:latin typeface="Calibri" pitchFamily="34" charset="0"/>
                <a:ea typeface="Calibri" pitchFamily="34" charset="-122"/>
                <a:cs typeface="Calibri" pitchFamily="34" charset="-120"/>
              </a:rPr>
              <a:t>Toe</a:t>
            </a:r>
            <a:endParaRPr lang="en-US" sz="1600" dirty="0"/>
          </a:p>
        </p:txBody>
      </p:sp>
      <p:sp>
        <p:nvSpPr>
          <p:cNvPr id="22" name="Text 15"/>
          <p:cNvSpPr txBox="1"/>
          <p:nvPr/>
        </p:nvSpPr>
        <p:spPr>
          <a:xfrm>
            <a:off x="10241280" y="4434840"/>
            <a:ext cx="1554480" cy="365760"/>
          </a:xfrm>
          <a:prstGeom prst="rect">
            <a:avLst/>
          </a:prstGeom>
          <a:noFill/>
          <a:ln/>
        </p:spPr>
        <p:txBody>
          <a:bodyPr wrap="square" lIns="0" tIns="0" rIns="0" bIns="0" rtlCol="0" anchor="t"/>
          <a:lstStyle/>
          <a:p>
            <a:pPr algn="l" indent="0" marL="0">
              <a:buNone/>
            </a:pPr>
            <a:r>
              <a:rPr lang="en-US" sz="1400" dirty="0">
                <a:solidFill>
                  <a:srgbClr val="5A6B7D"/>
                </a:solidFill>
                <a:latin typeface="Calibri" pitchFamily="34" charset="0"/>
                <a:ea typeface="Calibri" pitchFamily="34" charset="-122"/>
                <a:cs typeface="Calibri" pitchFamily="34" charset="-120"/>
              </a:rPr>
              <a:t>underexposed</a:t>
            </a:r>
            <a:endParaRPr lang="en-US" sz="1400" dirty="0"/>
          </a:p>
        </p:txBody>
      </p:sp>
      <p:sp>
        <p:nvSpPr>
          <p:cNvPr id="23" name="Text 16"/>
          <p:cNvSpPr txBox="1"/>
          <p:nvPr/>
        </p:nvSpPr>
        <p:spPr>
          <a:xfrm>
            <a:off x="457200" y="5440680"/>
            <a:ext cx="11274552" cy="731520"/>
          </a:xfrm>
          <a:prstGeom prst="roundRect">
            <a:avLst>
              <a:gd name="adj" fmla="val 10000"/>
            </a:avLst>
          </a:prstGeom>
          <a:solidFill>
            <a:srgbClr val="14325C"/>
          </a:solidFill>
          <a:ln w="6350">
            <a:solidFill>
              <a:srgbClr val="14325C"/>
            </a:solidFill>
          </a:ln>
        </p:spPr>
        <p:txBody>
          <a:bodyPr wrap="square" lIns="127000" tIns="127000" rIns="127000" bIns="1270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OD = log₁₀ (I₀ / Iₜ)     ·     Film = detector + display + archive in one</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Exposure factors: what the technologist controls</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Seeram (2019) §1.3.3-1.3.6. Dose-vs-kVp relation is an approximation at fixed mAs.</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4</a:t>
            </a:r>
            <a:endParaRPr lang="en-US" sz="1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280160"/>
          <a:ext cx="11274552" cy="914400"/>
        </p:xfrm>
        <a:graphic>
          <a:graphicData uri="http://schemas.openxmlformats.org/drawingml/2006/table">
            <a:tbl>
              <a:tblPr/>
              <a:tblGrid>
                <a:gridCol w="2377440"/>
                <a:gridCol w="4453128"/>
                <a:gridCol w="4443984"/>
              </a:tblGrid>
              <a:tr h="594360">
                <a:tc>
                  <a:txBody>
                    <a:bodyPr/>
                    <a:lstStyle/>
                    <a:p>
                      <a:pPr algn="ctr" indent="0" marL="0">
                        <a:buNone/>
                      </a:pPr>
                      <a:endParaRPr lang="en-US" sz="18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solidFill>
                      <a:srgbClr val="14325C"/>
                    </a:solidFill>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kVp (tube voltage)</a:t>
                      </a:r>
                      <a:endParaRPr lang="en-US" sz="18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solidFill>
                      <a:srgbClr val="14325C"/>
                    </a:solidFill>
                  </a:tcPr>
                </a:tc>
                <a:tc>
                  <a:txBody>
                    <a:bodyPr/>
                    <a:lstStyle/>
                    <a:p>
                      <a:pPr algn="ctr" indent="0" marL="0">
                        <a:buNone/>
                      </a:pPr>
                      <a:r>
                        <a:rPr lang="en-US" sz="1800" b="1" dirty="0">
                          <a:solidFill>
                            <a:srgbClr val="FFFFFF"/>
                          </a:solidFill>
                          <a:latin typeface="Calibri" pitchFamily="34" charset="0"/>
                          <a:ea typeface="Calibri" pitchFamily="34" charset="-122"/>
                          <a:cs typeface="Calibri" pitchFamily="34" charset="-120"/>
                        </a:rPr>
                        <a:t>mAs (tube current × time)</a:t>
                      </a:r>
                      <a:endParaRPr lang="en-US" sz="18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solidFill>
                      <a:srgbClr val="14325C"/>
                    </a:solidFill>
                  </a:tcPr>
                </a:tc>
              </a:tr>
              <a:tr h="777240">
                <a:tc>
                  <a:txBody>
                    <a:bodyPr/>
                    <a:lstStyle/>
                    <a:p>
                      <a:pPr indent="0" marL="0">
                        <a:buNone/>
                      </a:pPr>
                      <a:r>
                        <a:rPr lang="en-US" sz="1700" b="1" dirty="0">
                          <a:solidFill>
                            <a:srgbClr val="1B2B3A"/>
                          </a:solidFill>
                          <a:latin typeface="Calibri" pitchFamily="34" charset="0"/>
                          <a:ea typeface="Calibri" pitchFamily="34" charset="-122"/>
                          <a:cs typeface="Calibri" pitchFamily="34" charset="-120"/>
                        </a:rPr>
                        <a:t>Controls</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solidFill>
                      <a:srgbClr val="EAF1F8"/>
                    </a:solidFill>
                  </a:tcPr>
                </a:tc>
                <a:tc>
                  <a:txBody>
                    <a:bodyPr/>
                    <a:lstStyle/>
                    <a:p>
                      <a:pPr indent="0" marL="0">
                        <a:buNone/>
                      </a:pPr>
                      <a:r>
                        <a:rPr lang="en-US" sz="1700" dirty="0">
                          <a:solidFill>
                            <a:srgbClr val="1B2B3A"/>
                          </a:solidFill>
                          <a:latin typeface="Calibri" pitchFamily="34" charset="0"/>
                          <a:ea typeface="Calibri" pitchFamily="34" charset="-122"/>
                          <a:cs typeface="Calibri" pitchFamily="34" charset="-120"/>
                        </a:rPr>
                        <a:t>Beam quality: penetrating power</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tcPr>
                </a:tc>
                <a:tc>
                  <a:txBody>
                    <a:bodyPr/>
                    <a:lstStyle/>
                    <a:p>
                      <a:pPr indent="0" marL="0">
                        <a:buNone/>
                      </a:pPr>
                      <a:r>
                        <a:rPr lang="en-US" sz="1700" dirty="0">
                          <a:solidFill>
                            <a:srgbClr val="1B2B3A"/>
                          </a:solidFill>
                          <a:latin typeface="Calibri" pitchFamily="34" charset="0"/>
                          <a:ea typeface="Calibri" pitchFamily="34" charset="-122"/>
                          <a:cs typeface="Calibri" pitchFamily="34" charset="-120"/>
                        </a:rPr>
                        <a:t>Beam quantity: number of photons</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tcPr>
                </a:tc>
              </a:tr>
              <a:tr h="777240">
                <a:tc>
                  <a:txBody>
                    <a:bodyPr/>
                    <a:lstStyle/>
                    <a:p>
                      <a:pPr indent="0" marL="0">
                        <a:buNone/>
                      </a:pPr>
                      <a:r>
                        <a:rPr lang="en-US" sz="1700" b="1" dirty="0">
                          <a:solidFill>
                            <a:srgbClr val="1B2B3A"/>
                          </a:solidFill>
                          <a:latin typeface="Calibri" pitchFamily="34" charset="0"/>
                          <a:ea typeface="Calibri" pitchFamily="34" charset="-122"/>
                          <a:cs typeface="Calibri" pitchFamily="34" charset="-120"/>
                        </a:rPr>
                        <a:t>Main image effect</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solidFill>
                      <a:srgbClr val="EAF1F8"/>
                    </a:solidFill>
                  </a:tcPr>
                </a:tc>
                <a:tc>
                  <a:txBody>
                    <a:bodyPr/>
                    <a:lstStyle/>
                    <a:p>
                      <a:pPr indent="0" marL="0">
                        <a:buNone/>
                      </a:pPr>
                      <a:r>
                        <a:rPr lang="en-US" sz="1700" dirty="0">
                          <a:solidFill>
                            <a:srgbClr val="1B2B3A"/>
                          </a:solidFill>
                          <a:latin typeface="Calibri" pitchFamily="34" charset="0"/>
                          <a:ea typeface="Calibri" pitchFamily="34" charset="-122"/>
                          <a:cs typeface="Calibri" pitchFamily="34" charset="-120"/>
                        </a:rPr>
                        <a:t>Contrast: lower kVp = higher contrast</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tcPr>
                </a:tc>
                <a:tc>
                  <a:txBody>
                    <a:bodyPr/>
                    <a:lstStyle/>
                    <a:p>
                      <a:pPr indent="0" marL="0">
                        <a:buNone/>
                      </a:pPr>
                      <a:r>
                        <a:rPr lang="en-US" sz="1700" dirty="0">
                          <a:solidFill>
                            <a:srgbClr val="1B2B3A"/>
                          </a:solidFill>
                          <a:latin typeface="Calibri" pitchFamily="34" charset="0"/>
                          <a:ea typeface="Calibri" pitchFamily="34" charset="-122"/>
                          <a:cs typeface="Calibri" pitchFamily="34" charset="-120"/>
                        </a:rPr>
                        <a:t>Noise: low mAs = grainy (quantum mottle)</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tcPr>
                </a:tc>
              </a:tr>
              <a:tr h="777240">
                <a:tc>
                  <a:txBody>
                    <a:bodyPr/>
                    <a:lstStyle/>
                    <a:p>
                      <a:pPr indent="0" marL="0">
                        <a:buNone/>
                      </a:pPr>
                      <a:r>
                        <a:rPr lang="en-US" sz="1700" b="1" dirty="0">
                          <a:solidFill>
                            <a:srgbClr val="1B2B3A"/>
                          </a:solidFill>
                          <a:latin typeface="Calibri" pitchFamily="34" charset="0"/>
                          <a:ea typeface="Calibri" pitchFamily="34" charset="-122"/>
                          <a:cs typeface="Calibri" pitchFamily="34" charset="-120"/>
                        </a:rPr>
                        <a:t>Patient dose</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solidFill>
                      <a:srgbClr val="EAF1F8"/>
                    </a:solidFill>
                  </a:tcPr>
                </a:tc>
                <a:tc>
                  <a:txBody>
                    <a:bodyPr/>
                    <a:lstStyle/>
                    <a:p>
                      <a:pPr indent="0" marL="0">
                        <a:buNone/>
                      </a:pPr>
                      <a:r>
                        <a:rPr lang="en-US" sz="1700" dirty="0">
                          <a:solidFill>
                            <a:srgbClr val="1B2B3A"/>
                          </a:solidFill>
                          <a:latin typeface="Calibri" pitchFamily="34" charset="0"/>
                          <a:ea typeface="Calibri" pitchFamily="34" charset="-122"/>
                          <a:cs typeface="Calibri" pitchFamily="34" charset="-120"/>
                        </a:rPr>
                        <a:t>≈ kVp² at fixed mAs</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tcPr>
                </a:tc>
                <a:tc>
                  <a:txBody>
                    <a:bodyPr/>
                    <a:lstStyle/>
                    <a:p>
                      <a:pPr indent="0" marL="0">
                        <a:buNone/>
                      </a:pPr>
                      <a:r>
                        <a:rPr lang="en-US" sz="1700" dirty="0">
                          <a:solidFill>
                            <a:srgbClr val="1B2B3A"/>
                          </a:solidFill>
                          <a:latin typeface="Calibri" pitchFamily="34" charset="0"/>
                          <a:ea typeface="Calibri" pitchFamily="34" charset="-122"/>
                          <a:cs typeface="Calibri" pitchFamily="34" charset="-120"/>
                        </a:rPr>
                        <a:t>Proportional: 2× mAs = 2× dose</a:t>
                      </a:r>
                      <a:endParaRPr lang="en-US" sz="1700" dirty="0">
                        <a:latin typeface="Calibri" charset="0"/>
                        <a:ea typeface="Calibri" charset="0"/>
                        <a:cs typeface="Calibri" charset="0"/>
                      </a:endParaRPr>
                    </a:p>
                  </a:txBody>
                  <a:tcPr marL="91440" marR="91440" marT="45720" marB="45720" anchor="ctr">
                    <a:lnL w="12700" cap="flat" cmpd="sng" algn="ctr">
                      <a:solidFill>
                        <a:srgbClr val="C9D6E4"/>
                      </a:solidFill>
                      <a:prstDash val="solid"/>
                      <a:round/>
                      <a:headEnd type="none" w="med" len="med"/>
                      <a:tailEnd type="none" w="med" len="med"/>
                    </a:lnL>
                    <a:lnR w="12700" cap="flat" cmpd="sng" algn="ctr">
                      <a:solidFill>
                        <a:srgbClr val="C9D6E4"/>
                      </a:solidFill>
                      <a:prstDash val="solid"/>
                      <a:round/>
                      <a:headEnd type="none" w="med" len="med"/>
                      <a:tailEnd type="none" w="med" len="med"/>
                    </a:lnR>
                    <a:lnT w="12700" cap="flat" cmpd="sng" algn="ctr">
                      <a:solidFill>
                        <a:srgbClr val="C9D6E4"/>
                      </a:solidFill>
                      <a:prstDash val="solid"/>
                      <a:round/>
                      <a:headEnd type="none" w="med" len="med"/>
                      <a:tailEnd type="none" w="med" len="med"/>
                    </a:lnT>
                    <a:lnB w="12700" cap="flat" cmpd="sng" algn="ctr">
                      <a:solidFill>
                        <a:srgbClr val="C9D6E4"/>
                      </a:solidFill>
                      <a:prstDash val="solid"/>
                      <a:round/>
                      <a:headEnd type="none" w="med" len="med"/>
                      <a:tailEnd type="none" w="med" len="med"/>
                    </a:lnB>
                  </a:tcPr>
                </a:tc>
              </a:tr>
            </a:tbl>
          </a:graphicData>
        </a:graphic>
      </p:graphicFrame>
      <p:sp>
        <p:nvSpPr>
          <p:cNvPr id="7" name="Text 3"/>
          <p:cNvSpPr txBox="1"/>
          <p:nvPr/>
        </p:nvSpPr>
        <p:spPr>
          <a:xfrm>
            <a:off x="457200" y="4983480"/>
            <a:ext cx="11274552" cy="822960"/>
          </a:xfrm>
          <a:prstGeom prst="roundRect">
            <a:avLst>
              <a:gd name="adj" fmla="val 8889"/>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AEC stops the exposure at a preset detector level (film: optical density · digital: signal-to-noise)</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Why film had to go</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Seeram (2019) §1.3.7.</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5</a:t>
            </a:r>
            <a:endParaRPr lang="en-US" sz="1000" dirty="0"/>
          </a:p>
        </p:txBody>
      </p:sp>
      <p:sp>
        <p:nvSpPr>
          <p:cNvPr id="6" name="Shape 3"/>
          <p:cNvSpPr/>
          <p:nvPr/>
        </p:nvSpPr>
        <p:spPr>
          <a:xfrm>
            <a:off x="457200" y="1280160"/>
            <a:ext cx="3566160" cy="3383280"/>
          </a:xfrm>
          <a:prstGeom prst="roundRect">
            <a:avLst>
              <a:gd name="adj" fmla="val 2703"/>
            </a:avLst>
          </a:prstGeom>
          <a:solidFill>
            <a:srgbClr val="EAF1F8"/>
          </a:solidFill>
          <a:ln w="6350">
            <a:solidFill>
              <a:srgbClr val="EAF1F8"/>
            </a:solidFill>
            <a:prstDash val="solid"/>
          </a:ln>
        </p:spPr>
      </p:sp>
      <p:sp>
        <p:nvSpPr>
          <p:cNvPr id="7" name="Text 4"/>
          <p:cNvSpPr txBox="1"/>
          <p:nvPr/>
        </p:nvSpPr>
        <p:spPr>
          <a:xfrm>
            <a:off x="731520" y="1508760"/>
            <a:ext cx="640080" cy="640080"/>
          </a:xfrm>
          <a:prstGeom prst="ellipse">
            <a:avLst/>
          </a:prstGeom>
          <a:solidFill>
            <a:srgbClr val="E2574C"/>
          </a:solidFill>
          <a:ln w="6350">
            <a:solidFill>
              <a:srgbClr val="E2574C"/>
            </a:solidFill>
          </a:ln>
        </p:spPr>
        <p:txBody>
          <a:bodyPr wrap="square" lIns="0" tIns="0" rIns="0" bIns="0"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8" name="Text 5"/>
          <p:cNvSpPr txBox="1"/>
          <p:nvPr/>
        </p:nvSpPr>
        <p:spPr>
          <a:xfrm>
            <a:off x="731520" y="2331720"/>
            <a:ext cx="3017520" cy="822960"/>
          </a:xfrm>
          <a:prstGeom prst="rect">
            <a:avLst/>
          </a:prstGeom>
          <a:noFill/>
          <a:ln/>
        </p:spPr>
        <p:txBody>
          <a:bodyPr wrap="square" lIns="0" tIns="0" rIns="0" bIns="0" rtlCol="0" anchor="t"/>
          <a:lstStyle/>
          <a:p>
            <a:pPr algn="l" indent="0" marL="0">
              <a:buNone/>
            </a:pPr>
            <a:r>
              <a:rPr lang="en-US" sz="2200" b="1" dirty="0">
                <a:solidFill>
                  <a:srgbClr val="14325C"/>
                </a:solidFill>
                <a:latin typeface="Calibri" pitchFamily="34" charset="0"/>
                <a:ea typeface="Calibri" pitchFamily="34" charset="-122"/>
                <a:cs typeface="Calibri" pitchFamily="34" charset="-120"/>
              </a:rPr>
              <a:t>Wrong exposure = repeat</a:t>
            </a:r>
            <a:endParaRPr lang="en-US" sz="2200" dirty="0"/>
          </a:p>
        </p:txBody>
      </p:sp>
      <p:sp>
        <p:nvSpPr>
          <p:cNvPr id="9" name="Text 6"/>
          <p:cNvSpPr txBox="1"/>
          <p:nvPr/>
        </p:nvSpPr>
        <p:spPr>
          <a:xfrm>
            <a:off x="731520" y="3200400"/>
            <a:ext cx="3017520" cy="1280160"/>
          </a:xfrm>
          <a:prstGeom prst="rect">
            <a:avLst/>
          </a:prstGeom>
          <a:noFill/>
          <a:ln/>
        </p:spPr>
        <p:txBody>
          <a:bodyPr wrap="square" lIns="0" tIns="0" rIns="0" bIns="0" rtlCol="0" anchor="t"/>
          <a:lstStyle/>
          <a:p>
            <a:pPr algn="l" indent="0" marL="0">
              <a:buNone/>
            </a:pPr>
            <a:r>
              <a:rPr lang="en-US" sz="1700" dirty="0">
                <a:solidFill>
                  <a:srgbClr val="1B2B3A"/>
                </a:solidFill>
                <a:latin typeface="Calibri" pitchFamily="34" charset="0"/>
                <a:ea typeface="Calibri" pitchFamily="34" charset="-122"/>
                <a:cs typeface="Calibri" pitchFamily="34" charset="-120"/>
              </a:rPr>
              <a:t>Too light or too dark film is unusable. A repeat means extra dose.</a:t>
            </a:r>
            <a:endParaRPr lang="en-US" sz="1700" dirty="0"/>
          </a:p>
        </p:txBody>
      </p:sp>
      <p:sp>
        <p:nvSpPr>
          <p:cNvPr id="10" name="Shape 7"/>
          <p:cNvSpPr/>
          <p:nvPr/>
        </p:nvSpPr>
        <p:spPr>
          <a:xfrm>
            <a:off x="4311396" y="1280160"/>
            <a:ext cx="3566160" cy="3383280"/>
          </a:xfrm>
          <a:prstGeom prst="roundRect">
            <a:avLst>
              <a:gd name="adj" fmla="val 2703"/>
            </a:avLst>
          </a:prstGeom>
          <a:solidFill>
            <a:srgbClr val="EAF1F8"/>
          </a:solidFill>
          <a:ln w="6350">
            <a:solidFill>
              <a:srgbClr val="EAF1F8"/>
            </a:solidFill>
            <a:prstDash val="solid"/>
          </a:ln>
        </p:spPr>
      </p:sp>
      <p:sp>
        <p:nvSpPr>
          <p:cNvPr id="11" name="Text 8"/>
          <p:cNvSpPr txBox="1"/>
          <p:nvPr/>
        </p:nvSpPr>
        <p:spPr>
          <a:xfrm>
            <a:off x="4585716" y="1508760"/>
            <a:ext cx="640080" cy="640080"/>
          </a:xfrm>
          <a:prstGeom prst="ellipse">
            <a:avLst/>
          </a:prstGeom>
          <a:solidFill>
            <a:srgbClr val="F2B134"/>
          </a:solidFill>
          <a:ln w="6350">
            <a:solidFill>
              <a:srgbClr val="F2B134"/>
            </a:solidFill>
          </a:ln>
        </p:spPr>
        <p:txBody>
          <a:bodyPr wrap="square" lIns="0" tIns="0" rIns="0" bIns="0"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2</a:t>
            </a:r>
            <a:endParaRPr lang="en-US" sz="2400" dirty="0"/>
          </a:p>
        </p:txBody>
      </p:sp>
      <p:sp>
        <p:nvSpPr>
          <p:cNvPr id="12" name="Text 9"/>
          <p:cNvSpPr txBox="1"/>
          <p:nvPr/>
        </p:nvSpPr>
        <p:spPr>
          <a:xfrm>
            <a:off x="4585716" y="2331720"/>
            <a:ext cx="3017520" cy="822960"/>
          </a:xfrm>
          <a:prstGeom prst="rect">
            <a:avLst/>
          </a:prstGeom>
          <a:noFill/>
          <a:ln/>
        </p:spPr>
        <p:txBody>
          <a:bodyPr wrap="square" lIns="0" tIns="0" rIns="0" bIns="0" rtlCol="0" anchor="t"/>
          <a:lstStyle/>
          <a:p>
            <a:pPr algn="l" indent="0" marL="0">
              <a:buNone/>
            </a:pPr>
            <a:r>
              <a:rPr lang="en-US" sz="2200" b="1" dirty="0">
                <a:solidFill>
                  <a:srgbClr val="14325C"/>
                </a:solidFill>
                <a:latin typeface="Calibri" pitchFamily="34" charset="0"/>
                <a:ea typeface="Calibri" pitchFamily="34" charset="-122"/>
                <a:cs typeface="Calibri" pitchFamily="34" charset="-120"/>
              </a:rPr>
              <a:t>The display is fixed</a:t>
            </a:r>
            <a:endParaRPr lang="en-US" sz="2200" dirty="0"/>
          </a:p>
        </p:txBody>
      </p:sp>
      <p:sp>
        <p:nvSpPr>
          <p:cNvPr id="13" name="Text 10"/>
          <p:cNvSpPr txBox="1"/>
          <p:nvPr/>
        </p:nvSpPr>
        <p:spPr>
          <a:xfrm>
            <a:off x="4585716" y="3200400"/>
            <a:ext cx="3017520" cy="1280160"/>
          </a:xfrm>
          <a:prstGeom prst="rect">
            <a:avLst/>
          </a:prstGeom>
          <a:noFill/>
          <a:ln/>
        </p:spPr>
        <p:txBody>
          <a:bodyPr wrap="square" lIns="0" tIns="0" rIns="0" bIns="0" rtlCol="0" anchor="t"/>
          <a:lstStyle/>
          <a:p>
            <a:pPr algn="l" indent="0" marL="0">
              <a:buNone/>
            </a:pPr>
            <a:r>
              <a:rPr lang="en-US" sz="1700" dirty="0">
                <a:solidFill>
                  <a:srgbClr val="1B2B3A"/>
                </a:solidFill>
                <a:latin typeface="Calibri" pitchFamily="34" charset="0"/>
                <a:ea typeface="Calibri" pitchFamily="34" charset="-122"/>
                <a:cs typeface="Calibri" pitchFamily="34" charset="-120"/>
              </a:rPr>
              <a:t>Brightness and contrast are set at exposure. A change needs a new exposure.</a:t>
            </a:r>
            <a:endParaRPr lang="en-US" sz="1700" dirty="0"/>
          </a:p>
        </p:txBody>
      </p:sp>
      <p:sp>
        <p:nvSpPr>
          <p:cNvPr id="14" name="Shape 11"/>
          <p:cNvSpPr/>
          <p:nvPr/>
        </p:nvSpPr>
        <p:spPr>
          <a:xfrm>
            <a:off x="8165592" y="1280160"/>
            <a:ext cx="3566160" cy="3383280"/>
          </a:xfrm>
          <a:prstGeom prst="roundRect">
            <a:avLst>
              <a:gd name="adj" fmla="val 2703"/>
            </a:avLst>
          </a:prstGeom>
          <a:solidFill>
            <a:srgbClr val="EAF1F8"/>
          </a:solidFill>
          <a:ln w="6350">
            <a:solidFill>
              <a:srgbClr val="EAF1F8"/>
            </a:solidFill>
            <a:prstDash val="solid"/>
          </a:ln>
        </p:spPr>
      </p:sp>
      <p:sp>
        <p:nvSpPr>
          <p:cNvPr id="15" name="Text 12"/>
          <p:cNvSpPr txBox="1"/>
          <p:nvPr/>
        </p:nvSpPr>
        <p:spPr>
          <a:xfrm>
            <a:off x="8439912" y="1508760"/>
            <a:ext cx="640080" cy="64008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3</a:t>
            </a:r>
            <a:endParaRPr lang="en-US" sz="2400" dirty="0"/>
          </a:p>
        </p:txBody>
      </p:sp>
      <p:sp>
        <p:nvSpPr>
          <p:cNvPr id="16" name="Text 13"/>
          <p:cNvSpPr txBox="1"/>
          <p:nvPr/>
        </p:nvSpPr>
        <p:spPr>
          <a:xfrm>
            <a:off x="8439912" y="2331720"/>
            <a:ext cx="3017520" cy="822960"/>
          </a:xfrm>
          <a:prstGeom prst="rect">
            <a:avLst/>
          </a:prstGeom>
          <a:noFill/>
          <a:ln/>
        </p:spPr>
        <p:txBody>
          <a:bodyPr wrap="square" lIns="0" tIns="0" rIns="0" bIns="0" rtlCol="0" anchor="t"/>
          <a:lstStyle/>
          <a:p>
            <a:pPr algn="l" indent="0" marL="0">
              <a:buNone/>
            </a:pPr>
            <a:r>
              <a:rPr lang="en-US" sz="2200" b="1" dirty="0">
                <a:solidFill>
                  <a:srgbClr val="14325C"/>
                </a:solidFill>
                <a:latin typeface="Calibri" pitchFamily="34" charset="0"/>
                <a:ea typeface="Calibri" pitchFamily="34" charset="-122"/>
                <a:cs typeface="Calibri" pitchFamily="34" charset="-120"/>
              </a:rPr>
              <a:t>The archive is physical</a:t>
            </a:r>
            <a:endParaRPr lang="en-US" sz="2200" dirty="0"/>
          </a:p>
        </p:txBody>
      </p:sp>
      <p:sp>
        <p:nvSpPr>
          <p:cNvPr id="17" name="Text 14"/>
          <p:cNvSpPr txBox="1"/>
          <p:nvPr/>
        </p:nvSpPr>
        <p:spPr>
          <a:xfrm>
            <a:off x="8439912" y="3200400"/>
            <a:ext cx="3017520" cy="1280160"/>
          </a:xfrm>
          <a:prstGeom prst="rect">
            <a:avLst/>
          </a:prstGeom>
          <a:noFill/>
          <a:ln/>
        </p:spPr>
        <p:txBody>
          <a:bodyPr wrap="square" lIns="0" tIns="0" rIns="0" bIns="0" rtlCol="0" anchor="t"/>
          <a:lstStyle/>
          <a:p>
            <a:pPr algn="l" indent="0" marL="0">
              <a:buNone/>
            </a:pPr>
            <a:r>
              <a:rPr lang="en-US" sz="1700" dirty="0">
                <a:solidFill>
                  <a:srgbClr val="1B2B3A"/>
                </a:solidFill>
                <a:latin typeface="Calibri" pitchFamily="34" charset="0"/>
                <a:ea typeface="Calibri" pitchFamily="34" charset="-122"/>
                <a:cs typeface="Calibri" pitchFamily="34" charset="-120"/>
              </a:rPr>
              <a:t>Envelopes, large rooms, manual retrieval. One copy in one place.</a:t>
            </a:r>
            <a:endParaRPr lang="en-US" sz="1700" dirty="0"/>
          </a:p>
        </p:txBody>
      </p:sp>
      <p:sp>
        <p:nvSpPr>
          <p:cNvPr id="18" name="Text 15"/>
          <p:cNvSpPr txBox="1"/>
          <p:nvPr/>
        </p:nvSpPr>
        <p:spPr>
          <a:xfrm>
            <a:off x="457200" y="5029200"/>
            <a:ext cx="11274552" cy="731520"/>
          </a:xfrm>
          <a:prstGeom prst="roundRect">
            <a:avLst>
              <a:gd name="adj" fmla="val 10000"/>
            </a:avLst>
          </a:prstGeom>
          <a:solidFill>
            <a:srgbClr val="F2B134"/>
          </a:solidFill>
          <a:ln w="6350">
            <a:solidFill>
              <a:srgbClr val="F2B134"/>
            </a:solidFill>
          </a:ln>
        </p:spPr>
        <p:txBody>
          <a:bodyPr wrap="square" lIns="127000" tIns="127000" rIns="127000" bIns="127000" rtlCol="0" anchor="ctr"/>
          <a:lstStyle/>
          <a:p>
            <a:pPr algn="ctr" indent="0" marL="0">
              <a:buNone/>
            </a:pPr>
            <a:r>
              <a:rPr lang="en-US" sz="2200" b="1" dirty="0">
                <a:solidFill>
                  <a:srgbClr val="1B2B3A"/>
                </a:solidFill>
                <a:latin typeface="Calibri" pitchFamily="34" charset="0"/>
                <a:ea typeface="Calibri" pitchFamily="34" charset="-122"/>
                <a:cs typeface="Calibri" pitchFamily="34" charset="-120"/>
              </a:rPr>
              <a:t>Film’s one strength: spatial resolution ≈ 5–15 lp/mm</a:t>
            </a:r>
            <a:endParaRPr lang="en-US" sz="2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Inside a digital radiography system</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 1.5 and §1.4; grayscale mapping after Fig 1.6 (same CC0 chest radiograph, processed by the group).</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6</a:t>
            </a:r>
            <a:endParaRPr lang="en-US" sz="1000" dirty="0"/>
          </a:p>
        </p:txBody>
      </p:sp>
      <p:sp>
        <p:nvSpPr>
          <p:cNvPr id="6" name="Shape 3"/>
          <p:cNvSpPr/>
          <p:nvPr/>
        </p:nvSpPr>
        <p:spPr>
          <a:xfrm>
            <a:off x="457200" y="1234440"/>
            <a:ext cx="1783080" cy="2286000"/>
          </a:xfrm>
          <a:prstGeom prst="roundRect">
            <a:avLst>
              <a:gd name="adj" fmla="val 4103"/>
            </a:avLst>
          </a:prstGeom>
          <a:solidFill>
            <a:srgbClr val="EAF1F8"/>
          </a:solidFill>
          <a:ln w="6350">
            <a:solidFill>
              <a:srgbClr val="EAF1F8"/>
            </a:solidFill>
            <a:prstDash val="solid"/>
          </a:ln>
        </p:spPr>
      </p:sp>
      <p:sp>
        <p:nvSpPr>
          <p:cNvPr id="7" name="Text 4"/>
          <p:cNvSpPr txBox="1"/>
          <p:nvPr/>
        </p:nvSpPr>
        <p:spPr>
          <a:xfrm>
            <a:off x="1051560" y="1371600"/>
            <a:ext cx="594360" cy="59436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8" name="Text 5"/>
          <p:cNvSpPr txBox="1"/>
          <p:nvPr/>
        </p:nvSpPr>
        <p:spPr>
          <a:xfrm>
            <a:off x="548640" y="2057400"/>
            <a:ext cx="1600200" cy="640080"/>
          </a:xfrm>
          <a:prstGeom prst="rect">
            <a:avLst/>
          </a:prstGeom>
          <a:noFill/>
          <a:ln/>
        </p:spPr>
        <p:txBody>
          <a:bodyPr wrap="square" lIns="0" tIns="0" rIns="0" bIns="0" rtlCol="0" anchor="t"/>
          <a:lstStyle/>
          <a:p>
            <a:pPr algn="ctr" indent="0" marL="0">
              <a:buNone/>
            </a:pPr>
            <a:r>
              <a:rPr lang="en-US" sz="1600" b="1" dirty="0">
                <a:solidFill>
                  <a:srgbClr val="14325C"/>
                </a:solidFill>
                <a:latin typeface="Calibri" pitchFamily="34" charset="0"/>
                <a:ea typeface="Calibri" pitchFamily="34" charset="-122"/>
                <a:cs typeface="Calibri" pitchFamily="34" charset="-120"/>
              </a:rPr>
              <a:t>Acquisition</a:t>
            </a:r>
            <a:endParaRPr lang="en-US" sz="1600" dirty="0"/>
          </a:p>
        </p:txBody>
      </p:sp>
      <p:sp>
        <p:nvSpPr>
          <p:cNvPr id="9" name="Text 6"/>
          <p:cNvSpPr txBox="1"/>
          <p:nvPr/>
        </p:nvSpPr>
        <p:spPr>
          <a:xfrm>
            <a:off x="548640" y="2697480"/>
            <a:ext cx="1600200" cy="731520"/>
          </a:xfrm>
          <a:prstGeom prst="rect">
            <a:avLst/>
          </a:prstGeom>
          <a:noFill/>
          <a:ln/>
        </p:spPr>
        <p:txBody>
          <a:bodyPr wrap="square" lIns="0" tIns="0" rIns="0" bIns="0" rtlCol="0" anchor="t"/>
          <a:lstStyle/>
          <a:p>
            <a:pPr algn="ctr" indent="0" marL="0">
              <a:buNone/>
            </a:pPr>
            <a:r>
              <a:rPr lang="en-US" sz="1400" dirty="0">
                <a:solidFill>
                  <a:srgbClr val="5A6B7D"/>
                </a:solidFill>
                <a:latin typeface="Calibri" pitchFamily="34" charset="0"/>
                <a:ea typeface="Calibri" pitchFamily="34" charset="-122"/>
                <a:cs typeface="Calibri" pitchFamily="34" charset="-120"/>
              </a:rPr>
              <a:t>digital detector</a:t>
            </a:r>
            <a:endParaRPr lang="en-US" sz="1400" dirty="0"/>
          </a:p>
        </p:txBody>
      </p:sp>
      <p:sp>
        <p:nvSpPr>
          <p:cNvPr id="10" name="Shape 7"/>
          <p:cNvSpPr/>
          <p:nvPr/>
        </p:nvSpPr>
        <p:spPr>
          <a:xfrm>
            <a:off x="2364638" y="1234440"/>
            <a:ext cx="1783080" cy="2286000"/>
          </a:xfrm>
          <a:prstGeom prst="roundRect">
            <a:avLst>
              <a:gd name="adj" fmla="val 4103"/>
            </a:avLst>
          </a:prstGeom>
          <a:solidFill>
            <a:srgbClr val="EAF1F8"/>
          </a:solidFill>
          <a:ln w="6350">
            <a:solidFill>
              <a:srgbClr val="EAF1F8"/>
            </a:solidFill>
            <a:prstDash val="solid"/>
          </a:ln>
        </p:spPr>
      </p:sp>
      <p:sp>
        <p:nvSpPr>
          <p:cNvPr id="11" name="Text 8"/>
          <p:cNvSpPr txBox="1"/>
          <p:nvPr/>
        </p:nvSpPr>
        <p:spPr>
          <a:xfrm>
            <a:off x="2958998" y="1371600"/>
            <a:ext cx="594360" cy="59436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2" name="Text 9"/>
          <p:cNvSpPr txBox="1"/>
          <p:nvPr/>
        </p:nvSpPr>
        <p:spPr>
          <a:xfrm>
            <a:off x="2456078" y="2057400"/>
            <a:ext cx="1600200" cy="640080"/>
          </a:xfrm>
          <a:prstGeom prst="rect">
            <a:avLst/>
          </a:prstGeom>
          <a:noFill/>
          <a:ln/>
        </p:spPr>
        <p:txBody>
          <a:bodyPr wrap="square" lIns="0" tIns="0" rIns="0" bIns="0" rtlCol="0" anchor="t"/>
          <a:lstStyle/>
          <a:p>
            <a:pPr algn="ctr" indent="0" marL="0">
              <a:buNone/>
            </a:pPr>
            <a:r>
              <a:rPr lang="en-US" sz="1600" b="1" dirty="0">
                <a:solidFill>
                  <a:srgbClr val="14325C"/>
                </a:solidFill>
                <a:latin typeface="Calibri" pitchFamily="34" charset="0"/>
                <a:ea typeface="Calibri" pitchFamily="34" charset="-122"/>
                <a:cs typeface="Calibri" pitchFamily="34" charset="-120"/>
              </a:rPr>
              <a:t>ADC + computer</a:t>
            </a:r>
            <a:endParaRPr lang="en-US" sz="1600" dirty="0"/>
          </a:p>
        </p:txBody>
      </p:sp>
      <p:sp>
        <p:nvSpPr>
          <p:cNvPr id="13" name="Text 10"/>
          <p:cNvSpPr txBox="1"/>
          <p:nvPr/>
        </p:nvSpPr>
        <p:spPr>
          <a:xfrm>
            <a:off x="2456078" y="2697480"/>
            <a:ext cx="1600200" cy="731520"/>
          </a:xfrm>
          <a:prstGeom prst="rect">
            <a:avLst/>
          </a:prstGeom>
          <a:noFill/>
          <a:ln/>
        </p:spPr>
        <p:txBody>
          <a:bodyPr wrap="square" lIns="0" tIns="0" rIns="0" bIns="0" rtlCol="0" anchor="t"/>
          <a:lstStyle/>
          <a:p>
            <a:pPr algn="ctr" indent="0" marL="0">
              <a:buNone/>
            </a:pPr>
            <a:r>
              <a:rPr lang="en-US" sz="1400" dirty="0">
                <a:solidFill>
                  <a:srgbClr val="5A6B7D"/>
                </a:solidFill>
                <a:latin typeface="Calibri" pitchFamily="34" charset="0"/>
                <a:ea typeface="Calibri" pitchFamily="34" charset="-122"/>
                <a:cs typeface="Calibri" pitchFamily="34" charset="-120"/>
              </a:rPr>
              <a:t>binary processing</a:t>
            </a:r>
            <a:endParaRPr lang="en-US" sz="1400" dirty="0"/>
          </a:p>
        </p:txBody>
      </p:sp>
      <p:sp>
        <p:nvSpPr>
          <p:cNvPr id="14" name="Shape 11"/>
          <p:cNvSpPr/>
          <p:nvPr/>
        </p:nvSpPr>
        <p:spPr>
          <a:xfrm>
            <a:off x="4272077" y="1234440"/>
            <a:ext cx="1783080" cy="2286000"/>
          </a:xfrm>
          <a:prstGeom prst="roundRect">
            <a:avLst>
              <a:gd name="adj" fmla="val 4103"/>
            </a:avLst>
          </a:prstGeom>
          <a:solidFill>
            <a:srgbClr val="EAF1F8"/>
          </a:solidFill>
          <a:ln w="6350">
            <a:solidFill>
              <a:srgbClr val="EAF1F8"/>
            </a:solidFill>
            <a:prstDash val="solid"/>
          </a:ln>
        </p:spPr>
      </p:sp>
      <p:sp>
        <p:nvSpPr>
          <p:cNvPr id="15" name="Text 12"/>
          <p:cNvSpPr txBox="1"/>
          <p:nvPr/>
        </p:nvSpPr>
        <p:spPr>
          <a:xfrm>
            <a:off x="4866437" y="1371600"/>
            <a:ext cx="594360" cy="59436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16" name="Text 13"/>
          <p:cNvSpPr txBox="1"/>
          <p:nvPr/>
        </p:nvSpPr>
        <p:spPr>
          <a:xfrm>
            <a:off x="4363517" y="2057400"/>
            <a:ext cx="1600200" cy="640080"/>
          </a:xfrm>
          <a:prstGeom prst="rect">
            <a:avLst/>
          </a:prstGeom>
          <a:noFill/>
          <a:ln/>
        </p:spPr>
        <p:txBody>
          <a:bodyPr wrap="square" lIns="0" tIns="0" rIns="0" bIns="0" rtlCol="0" anchor="t"/>
          <a:lstStyle/>
          <a:p>
            <a:pPr algn="ctr" indent="0" marL="0">
              <a:buNone/>
            </a:pPr>
            <a:r>
              <a:rPr lang="en-US" sz="1600" b="1" dirty="0">
                <a:solidFill>
                  <a:srgbClr val="14325C"/>
                </a:solidFill>
                <a:latin typeface="Calibri" pitchFamily="34" charset="0"/>
                <a:ea typeface="Calibri" pitchFamily="34" charset="-122"/>
                <a:cs typeface="Calibri" pitchFamily="34" charset="-120"/>
              </a:rPr>
              <a:t>Display + post-processing</a:t>
            </a:r>
            <a:endParaRPr lang="en-US" sz="1600" dirty="0"/>
          </a:p>
        </p:txBody>
      </p:sp>
      <p:sp>
        <p:nvSpPr>
          <p:cNvPr id="17" name="Text 14"/>
          <p:cNvSpPr txBox="1"/>
          <p:nvPr/>
        </p:nvSpPr>
        <p:spPr>
          <a:xfrm>
            <a:off x="4363517" y="2697480"/>
            <a:ext cx="1600200" cy="731520"/>
          </a:xfrm>
          <a:prstGeom prst="rect">
            <a:avLst/>
          </a:prstGeom>
          <a:noFill/>
          <a:ln/>
        </p:spPr>
        <p:txBody>
          <a:bodyPr wrap="square" lIns="0" tIns="0" rIns="0" bIns="0" rtlCol="0" anchor="t"/>
          <a:lstStyle/>
          <a:p>
            <a:pPr algn="ctr" indent="0" marL="0">
              <a:buNone/>
            </a:pPr>
            <a:r>
              <a:rPr lang="en-US" sz="1400" dirty="0">
                <a:solidFill>
                  <a:srgbClr val="5A6B7D"/>
                </a:solidFill>
                <a:latin typeface="Calibri" pitchFamily="34" charset="0"/>
                <a:ea typeface="Calibri" pitchFamily="34" charset="-122"/>
                <a:cs typeface="Calibri" pitchFamily="34" charset="-120"/>
              </a:rPr>
              <a:t>DAC, monitor, grayscale mapping</a:t>
            </a:r>
            <a:endParaRPr lang="en-US" sz="1400" dirty="0"/>
          </a:p>
        </p:txBody>
      </p:sp>
      <p:sp>
        <p:nvSpPr>
          <p:cNvPr id="18" name="Shape 15"/>
          <p:cNvSpPr/>
          <p:nvPr/>
        </p:nvSpPr>
        <p:spPr>
          <a:xfrm>
            <a:off x="6179515" y="1234440"/>
            <a:ext cx="1783080" cy="2286000"/>
          </a:xfrm>
          <a:prstGeom prst="roundRect">
            <a:avLst>
              <a:gd name="adj" fmla="val 4103"/>
            </a:avLst>
          </a:prstGeom>
          <a:solidFill>
            <a:srgbClr val="EAF1F8"/>
          </a:solidFill>
          <a:ln w="6350">
            <a:solidFill>
              <a:srgbClr val="EAF1F8"/>
            </a:solidFill>
            <a:prstDash val="solid"/>
          </a:ln>
        </p:spPr>
      </p:sp>
      <p:sp>
        <p:nvSpPr>
          <p:cNvPr id="19" name="Text 16"/>
          <p:cNvSpPr txBox="1"/>
          <p:nvPr/>
        </p:nvSpPr>
        <p:spPr>
          <a:xfrm>
            <a:off x="6773875" y="1371600"/>
            <a:ext cx="594360" cy="59436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0" name="Text 17"/>
          <p:cNvSpPr txBox="1"/>
          <p:nvPr/>
        </p:nvSpPr>
        <p:spPr>
          <a:xfrm>
            <a:off x="6270955" y="2057400"/>
            <a:ext cx="1600200" cy="640080"/>
          </a:xfrm>
          <a:prstGeom prst="rect">
            <a:avLst/>
          </a:prstGeom>
          <a:noFill/>
          <a:ln/>
        </p:spPr>
        <p:txBody>
          <a:bodyPr wrap="square" lIns="0" tIns="0" rIns="0" bIns="0" rtlCol="0" anchor="t"/>
          <a:lstStyle/>
          <a:p>
            <a:pPr algn="ctr" indent="0" marL="0">
              <a:buNone/>
            </a:pPr>
            <a:r>
              <a:rPr lang="en-US" sz="1600" b="1" dirty="0">
                <a:solidFill>
                  <a:srgbClr val="14325C"/>
                </a:solidFill>
                <a:latin typeface="Calibri" pitchFamily="34" charset="0"/>
                <a:ea typeface="Calibri" pitchFamily="34" charset="-122"/>
                <a:cs typeface="Calibri" pitchFamily="34" charset="-120"/>
              </a:rPr>
              <a:t>Storage</a:t>
            </a:r>
            <a:endParaRPr lang="en-US" sz="1600" dirty="0"/>
          </a:p>
        </p:txBody>
      </p:sp>
      <p:sp>
        <p:nvSpPr>
          <p:cNvPr id="21" name="Text 18"/>
          <p:cNvSpPr txBox="1"/>
          <p:nvPr/>
        </p:nvSpPr>
        <p:spPr>
          <a:xfrm>
            <a:off x="6270955" y="2697480"/>
            <a:ext cx="1600200" cy="731520"/>
          </a:xfrm>
          <a:prstGeom prst="rect">
            <a:avLst/>
          </a:prstGeom>
          <a:noFill/>
          <a:ln/>
        </p:spPr>
        <p:txBody>
          <a:bodyPr wrap="square" lIns="0" tIns="0" rIns="0" bIns="0" rtlCol="0" anchor="t"/>
          <a:lstStyle/>
          <a:p>
            <a:pPr algn="ctr" indent="0" marL="0">
              <a:buNone/>
            </a:pPr>
            <a:r>
              <a:rPr lang="en-US" sz="1400" dirty="0">
                <a:solidFill>
                  <a:srgbClr val="5A6B7D"/>
                </a:solidFill>
                <a:latin typeface="Calibri" pitchFamily="34" charset="0"/>
                <a:ea typeface="Calibri" pitchFamily="34" charset="-122"/>
                <a:cs typeface="Calibri" pitchFamily="34" charset="-120"/>
              </a:rPr>
              <a:t>RAID, tape, optical disk</a:t>
            </a:r>
            <a:endParaRPr lang="en-US" sz="1400" dirty="0"/>
          </a:p>
        </p:txBody>
      </p:sp>
      <p:sp>
        <p:nvSpPr>
          <p:cNvPr id="22" name="Shape 19"/>
          <p:cNvSpPr/>
          <p:nvPr/>
        </p:nvSpPr>
        <p:spPr>
          <a:xfrm>
            <a:off x="8086954" y="1234440"/>
            <a:ext cx="1783080" cy="2286000"/>
          </a:xfrm>
          <a:prstGeom prst="roundRect">
            <a:avLst>
              <a:gd name="adj" fmla="val 4103"/>
            </a:avLst>
          </a:prstGeom>
          <a:solidFill>
            <a:srgbClr val="EAF1F8"/>
          </a:solidFill>
          <a:ln w="6350">
            <a:solidFill>
              <a:srgbClr val="EAF1F8"/>
            </a:solidFill>
            <a:prstDash val="solid"/>
          </a:ln>
        </p:spPr>
      </p:sp>
      <p:sp>
        <p:nvSpPr>
          <p:cNvPr id="23" name="Text 20"/>
          <p:cNvSpPr txBox="1"/>
          <p:nvPr/>
        </p:nvSpPr>
        <p:spPr>
          <a:xfrm>
            <a:off x="8681314" y="1371600"/>
            <a:ext cx="594360" cy="59436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24" name="Text 21"/>
          <p:cNvSpPr txBox="1"/>
          <p:nvPr/>
        </p:nvSpPr>
        <p:spPr>
          <a:xfrm>
            <a:off x="8178394" y="2057400"/>
            <a:ext cx="1600200" cy="640080"/>
          </a:xfrm>
          <a:prstGeom prst="rect">
            <a:avLst/>
          </a:prstGeom>
          <a:noFill/>
          <a:ln/>
        </p:spPr>
        <p:txBody>
          <a:bodyPr wrap="square" lIns="0" tIns="0" rIns="0" bIns="0" rtlCol="0" anchor="t"/>
          <a:lstStyle/>
          <a:p>
            <a:pPr algn="ctr" indent="0" marL="0">
              <a:buNone/>
            </a:pPr>
            <a:r>
              <a:rPr lang="en-US" sz="1600" b="1" dirty="0">
                <a:solidFill>
                  <a:srgbClr val="14325C"/>
                </a:solidFill>
                <a:latin typeface="Calibri" pitchFamily="34" charset="0"/>
                <a:ea typeface="Calibri" pitchFamily="34" charset="-122"/>
                <a:cs typeface="Calibri" pitchFamily="34" charset="-120"/>
              </a:rPr>
              <a:t>Communications</a:t>
            </a:r>
            <a:endParaRPr lang="en-US" sz="1600" dirty="0"/>
          </a:p>
        </p:txBody>
      </p:sp>
      <p:sp>
        <p:nvSpPr>
          <p:cNvPr id="25" name="Text 22"/>
          <p:cNvSpPr txBox="1"/>
          <p:nvPr/>
        </p:nvSpPr>
        <p:spPr>
          <a:xfrm>
            <a:off x="8178394" y="2697480"/>
            <a:ext cx="1600200" cy="731520"/>
          </a:xfrm>
          <a:prstGeom prst="rect">
            <a:avLst/>
          </a:prstGeom>
          <a:noFill/>
          <a:ln/>
        </p:spPr>
        <p:txBody>
          <a:bodyPr wrap="square" lIns="0" tIns="0" rIns="0" bIns="0" rtlCol="0" anchor="t"/>
          <a:lstStyle/>
          <a:p>
            <a:pPr algn="ctr" indent="0" marL="0">
              <a:buNone/>
            </a:pPr>
            <a:r>
              <a:rPr lang="en-US" sz="1400" dirty="0">
                <a:solidFill>
                  <a:srgbClr val="5A6B7D"/>
                </a:solidFill>
                <a:latin typeface="Calibri" pitchFamily="34" charset="0"/>
                <a:ea typeface="Calibri" pitchFamily="34" charset="-122"/>
                <a:cs typeface="Calibri" pitchFamily="34" charset="-120"/>
              </a:rPr>
              <a:t>LAN inside, WAN outside</a:t>
            </a:r>
            <a:endParaRPr lang="en-US" sz="1400" dirty="0"/>
          </a:p>
        </p:txBody>
      </p:sp>
      <p:sp>
        <p:nvSpPr>
          <p:cNvPr id="26" name="Shape 23"/>
          <p:cNvSpPr/>
          <p:nvPr/>
        </p:nvSpPr>
        <p:spPr>
          <a:xfrm>
            <a:off x="9994392" y="1234440"/>
            <a:ext cx="1783080" cy="2286000"/>
          </a:xfrm>
          <a:prstGeom prst="roundRect">
            <a:avLst>
              <a:gd name="adj" fmla="val 4103"/>
            </a:avLst>
          </a:prstGeom>
          <a:solidFill>
            <a:srgbClr val="EAF1F8"/>
          </a:solidFill>
          <a:ln w="6350">
            <a:solidFill>
              <a:srgbClr val="EAF1F8"/>
            </a:solidFill>
            <a:prstDash val="solid"/>
          </a:ln>
        </p:spPr>
      </p:sp>
      <p:sp>
        <p:nvSpPr>
          <p:cNvPr id="27" name="Text 24"/>
          <p:cNvSpPr txBox="1"/>
          <p:nvPr/>
        </p:nvSpPr>
        <p:spPr>
          <a:xfrm>
            <a:off x="10588752" y="1371600"/>
            <a:ext cx="594360" cy="59436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28" name="Text 25"/>
          <p:cNvSpPr txBox="1"/>
          <p:nvPr/>
        </p:nvSpPr>
        <p:spPr>
          <a:xfrm>
            <a:off x="10085832" y="2057400"/>
            <a:ext cx="1600200" cy="640080"/>
          </a:xfrm>
          <a:prstGeom prst="rect">
            <a:avLst/>
          </a:prstGeom>
          <a:noFill/>
          <a:ln/>
        </p:spPr>
        <p:txBody>
          <a:bodyPr wrap="square" lIns="0" tIns="0" rIns="0" bIns="0" rtlCol="0" anchor="t"/>
          <a:lstStyle/>
          <a:p>
            <a:pPr algn="ctr" indent="0" marL="0">
              <a:buNone/>
            </a:pPr>
            <a:r>
              <a:rPr lang="en-US" sz="1600" b="1" dirty="0">
                <a:solidFill>
                  <a:srgbClr val="14325C"/>
                </a:solidFill>
                <a:latin typeface="Calibri" pitchFamily="34" charset="0"/>
                <a:ea typeface="Calibri" pitchFamily="34" charset="-122"/>
                <a:cs typeface="Calibri" pitchFamily="34" charset="-120"/>
              </a:rPr>
              <a:t>Management</a:t>
            </a:r>
            <a:endParaRPr lang="en-US" sz="1600" dirty="0"/>
          </a:p>
        </p:txBody>
      </p:sp>
      <p:sp>
        <p:nvSpPr>
          <p:cNvPr id="29" name="Text 26"/>
          <p:cNvSpPr txBox="1"/>
          <p:nvPr/>
        </p:nvSpPr>
        <p:spPr>
          <a:xfrm>
            <a:off x="10085832" y="2697480"/>
            <a:ext cx="1600200" cy="731520"/>
          </a:xfrm>
          <a:prstGeom prst="rect">
            <a:avLst/>
          </a:prstGeom>
          <a:noFill/>
          <a:ln/>
        </p:spPr>
        <p:txBody>
          <a:bodyPr wrap="square" lIns="0" tIns="0" rIns="0" bIns="0" rtlCol="0" anchor="t"/>
          <a:lstStyle/>
          <a:p>
            <a:pPr algn="ctr" indent="0" marL="0">
              <a:buNone/>
            </a:pPr>
            <a:r>
              <a:rPr lang="en-US" sz="1400" dirty="0">
                <a:solidFill>
                  <a:srgbClr val="5A6B7D"/>
                </a:solidFill>
                <a:latin typeface="Calibri" pitchFamily="34" charset="0"/>
                <a:ea typeface="Calibri" pitchFamily="34" charset="-122"/>
                <a:cs typeface="Calibri" pitchFamily="34" charset="-120"/>
              </a:rPr>
              <a:t>PACS, RIS, HIS</a:t>
            </a:r>
            <a:endParaRPr lang="en-US" sz="1400" dirty="0"/>
          </a:p>
        </p:txBody>
      </p:sp>
      <p:sp>
        <p:nvSpPr>
          <p:cNvPr id="30" name="Shape 27"/>
          <p:cNvSpPr/>
          <p:nvPr/>
        </p:nvSpPr>
        <p:spPr>
          <a:xfrm>
            <a:off x="457200" y="3794760"/>
            <a:ext cx="6675120" cy="1920240"/>
          </a:xfrm>
          <a:prstGeom prst="roundRect">
            <a:avLst>
              <a:gd name="adj" fmla="val 3810"/>
            </a:avLst>
          </a:prstGeom>
          <a:solidFill>
            <a:srgbClr val="FFFFFF"/>
          </a:solidFill>
          <a:ln w="25400">
            <a:solidFill>
              <a:srgbClr val="1FB5A8"/>
            </a:solidFill>
            <a:prstDash val="solid"/>
          </a:ln>
        </p:spPr>
      </p:sp>
      <p:sp>
        <p:nvSpPr>
          <p:cNvPr id="31" name="Text 28"/>
          <p:cNvSpPr txBox="1"/>
          <p:nvPr/>
        </p:nvSpPr>
        <p:spPr>
          <a:xfrm>
            <a:off x="640080" y="3886200"/>
            <a:ext cx="6309360" cy="411480"/>
          </a:xfrm>
          <a:prstGeom prst="rect">
            <a:avLst/>
          </a:prstGeom>
          <a:noFill/>
          <a:ln/>
        </p:spPr>
        <p:txBody>
          <a:bodyPr wrap="square" lIns="0" tIns="0" rIns="0" bIns="0" rtlCol="0" anchor="t"/>
          <a:lstStyle/>
          <a:p>
            <a:pPr algn="l" indent="0" marL="0">
              <a:buNone/>
            </a:pPr>
            <a:r>
              <a:rPr lang="en-US" sz="1800" b="1" dirty="0">
                <a:solidFill>
                  <a:srgbClr val="0E7C74"/>
                </a:solidFill>
                <a:latin typeface="Calibri" pitchFamily="34" charset="0"/>
                <a:ea typeface="Calibri" pitchFamily="34" charset="-122"/>
                <a:cs typeface="Calibri" pitchFamily="34" charset="-120"/>
              </a:rPr>
              <a:t>Computers store everything as bits</a:t>
            </a:r>
            <a:endParaRPr lang="en-US" sz="1800" dirty="0"/>
          </a:p>
        </p:txBody>
      </p:sp>
      <p:sp>
        <p:nvSpPr>
          <p:cNvPr id="32" name="Text 29"/>
          <p:cNvSpPr txBox="1"/>
          <p:nvPr/>
        </p:nvSpPr>
        <p:spPr>
          <a:xfrm>
            <a:off x="640080" y="4343400"/>
            <a:ext cx="6309360" cy="320040"/>
          </a:xfrm>
          <a:prstGeom prst="rect">
            <a:avLst/>
          </a:prstGeom>
          <a:noFill/>
          <a:ln/>
        </p:spPr>
        <p:txBody>
          <a:bodyPr wrap="square" lIns="0" tIns="0" rIns="0" bIns="0" rtlCol="0" anchor="t"/>
          <a:lstStyle/>
          <a:p>
            <a:pPr algn="l" indent="0" marL="0">
              <a:buNone/>
            </a:pPr>
            <a:r>
              <a:rPr lang="en-US" sz="1600" dirty="0">
                <a:solidFill>
                  <a:srgbClr val="1B2B3A"/>
                </a:solidFill>
                <a:latin typeface="Calibri" pitchFamily="34" charset="0"/>
                <a:ea typeface="Calibri" pitchFamily="34" charset="-122"/>
                <a:cs typeface="Calibri" pitchFamily="34" charset="-120"/>
              </a:rPr>
              <a:t>EUCLID in binary:</a:t>
            </a:r>
            <a:endParaRPr lang="en-US" sz="1600" dirty="0"/>
          </a:p>
        </p:txBody>
      </p:sp>
      <p:sp>
        <p:nvSpPr>
          <p:cNvPr id="33" name="Text 30"/>
          <p:cNvSpPr txBox="1"/>
          <p:nvPr/>
        </p:nvSpPr>
        <p:spPr>
          <a:xfrm>
            <a:off x="640080" y="4709160"/>
            <a:ext cx="6309360" cy="822960"/>
          </a:xfrm>
          <a:prstGeom prst="rect">
            <a:avLst/>
          </a:prstGeom>
          <a:noFill/>
          <a:ln/>
        </p:spPr>
        <p:txBody>
          <a:bodyPr wrap="square" lIns="0" tIns="0" rIns="0" bIns="0" rtlCol="0" anchor="t"/>
          <a:lstStyle/>
          <a:p>
            <a:pPr algn="l" indent="0" marL="0">
              <a:buNone/>
            </a:pPr>
            <a:r>
              <a:rPr lang="en-US" sz="2000" b="1" dirty="0">
                <a:solidFill>
                  <a:srgbClr val="14325C"/>
                </a:solidFill>
                <a:latin typeface="Courier New" pitchFamily="34" charset="0"/>
                <a:ea typeface="Courier New" pitchFamily="34" charset="-122"/>
                <a:cs typeface="Courier New" pitchFamily="34" charset="-120"/>
              </a:rPr>
              <a:t>01000101 01010101 01000011</a:t>
            </a:r>
            <a:endParaRPr lang="en-US" sz="2000" dirty="0"/>
          </a:p>
          <a:p>
            <a:pPr algn="l" indent="0" marL="0">
              <a:buNone/>
            </a:pPr>
            <a:r>
              <a:rPr lang="en-US" sz="2000" b="1" dirty="0">
                <a:solidFill>
                  <a:srgbClr val="14325C"/>
                </a:solidFill>
                <a:latin typeface="Courier New" pitchFamily="34" charset="0"/>
                <a:ea typeface="Courier New" pitchFamily="34" charset="-122"/>
                <a:cs typeface="Courier New" pitchFamily="34" charset="-120"/>
              </a:rPr>
              <a:t>01001100 01001001 01000100</a:t>
            </a:r>
            <a:endParaRPr lang="en-US" sz="2000" dirty="0"/>
          </a:p>
        </p:txBody>
      </p:sp>
      <p:pic>
        <p:nvPicPr>
          <p:cNvPr id="34" name="Image 0" descr="D:\Lectures\Diagnostic Imaging\Homework_1\presentation\images\cxr_lowc.png">    </p:cNvPr>
          <p:cNvPicPr>
            <a:picLocks noChangeAspect="1"/>
          </p:cNvPicPr>
          <p:nvPr/>
        </p:nvPicPr>
        <p:blipFill>
          <a:blip r:embed="rId1"/>
          <a:stretch>
            <a:fillRect/>
          </a:stretch>
        </p:blipFill>
        <p:spPr>
          <a:xfrm>
            <a:off x="7498080" y="3840480"/>
            <a:ext cx="1737360" cy="1737360"/>
          </a:xfrm>
          <a:prstGeom prst="rect">
            <a:avLst/>
          </a:prstGeom>
        </p:spPr>
      </p:pic>
      <p:sp>
        <p:nvSpPr>
          <p:cNvPr id="35" name="Shape 31"/>
          <p:cNvSpPr/>
          <p:nvPr/>
        </p:nvSpPr>
        <p:spPr>
          <a:xfrm>
            <a:off x="9326880" y="4709160"/>
            <a:ext cx="502920" cy="0"/>
          </a:xfrm>
          <a:prstGeom prst="line">
            <a:avLst/>
          </a:prstGeom>
          <a:noFill/>
          <a:ln w="38100">
            <a:solidFill>
              <a:srgbClr val="14325C"/>
            </a:solidFill>
            <a:prstDash val="solid"/>
            <a:tailEnd type="triangle"/>
          </a:ln>
        </p:spPr>
      </p:sp>
      <p:pic>
        <p:nvPicPr>
          <p:cNvPr id="36" name="Image 1" descr="D:\Lectures\Diagnostic Imaging\Homework_1\presentation\images\cxr_highc.png">    </p:cNvPr>
          <p:cNvPicPr>
            <a:picLocks noChangeAspect="1"/>
          </p:cNvPicPr>
          <p:nvPr/>
        </p:nvPicPr>
        <p:blipFill>
          <a:blip r:embed="rId2"/>
          <a:stretch>
            <a:fillRect/>
          </a:stretch>
        </p:blipFill>
        <p:spPr>
          <a:xfrm>
            <a:off x="9921240" y="3840480"/>
            <a:ext cx="1737360" cy="1737360"/>
          </a:xfrm>
          <a:prstGeom prst="rect">
            <a:avLst/>
          </a:prstGeom>
        </p:spPr>
      </p:pic>
      <p:sp>
        <p:nvSpPr>
          <p:cNvPr id="37" name="Text 32"/>
          <p:cNvSpPr txBox="1"/>
          <p:nvPr/>
        </p:nvSpPr>
        <p:spPr>
          <a:xfrm>
            <a:off x="7498080" y="5669280"/>
            <a:ext cx="4206240" cy="365760"/>
          </a:xfrm>
          <a:prstGeom prst="rect">
            <a:avLst/>
          </a:prstGeom>
          <a:noFill/>
          <a:ln/>
        </p:spPr>
        <p:txBody>
          <a:bodyPr wrap="square" lIns="0" tIns="0" rIns="0" bIns="0" rtlCol="0" anchor="t"/>
          <a:lstStyle/>
          <a:p>
            <a:pPr algn="ctr" indent="0" marL="0">
              <a:buNone/>
            </a:pPr>
            <a:r>
              <a:rPr lang="en-US" sz="1500" dirty="0">
                <a:solidFill>
                  <a:srgbClr val="5A6B7D"/>
                </a:solidFill>
                <a:latin typeface="Calibri" pitchFamily="34" charset="0"/>
                <a:ea typeface="Calibri" pitchFamily="34" charset="-122"/>
                <a:cs typeface="Calibri" pitchFamily="34" charset="-120"/>
              </a:rPr>
              <a:t>Grayscale mapping: low → high contrast</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Computed radiography (CR): the reusable plate</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 1.8 and §1.6.1. Laser/emission details: Storage Phosphors for Medical Imaging, Materials 2011 (PMC5448636).</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7</a:t>
            </a:r>
            <a:endParaRPr lang="en-US" sz="1000" dirty="0"/>
          </a:p>
        </p:txBody>
      </p:sp>
      <p:sp>
        <p:nvSpPr>
          <p:cNvPr id="6" name="Text 3"/>
          <p:cNvSpPr txBox="1"/>
          <p:nvPr/>
        </p:nvSpPr>
        <p:spPr>
          <a:xfrm>
            <a:off x="457200" y="1280160"/>
            <a:ext cx="1828800" cy="1143000"/>
          </a:xfrm>
          <a:prstGeom prst="roundRect">
            <a:avLst>
              <a:gd name="adj" fmla="val 6400"/>
            </a:avLst>
          </a:prstGeom>
          <a:solidFill>
            <a:srgbClr val="14325C"/>
          </a:solidFill>
          <a:ln w="6350">
            <a:solidFill>
              <a:srgbClr val="14325C"/>
            </a:solidFill>
          </a:ln>
        </p:spPr>
        <p:txBody>
          <a:bodyPr wrap="square" lIns="76200" tIns="76200" rIns="76200" bIns="762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Expose the plate</a:t>
            </a:r>
            <a:endParaRPr lang="en-US" sz="1600" dirty="0"/>
          </a:p>
          <a:p>
            <a:pPr algn="ctr" indent="0" marL="0">
              <a:buNone/>
            </a:pPr>
            <a:r>
              <a:rPr lang="en-US" sz="1600" b="1" dirty="0">
                <a:solidFill>
                  <a:srgbClr val="FFFFFF"/>
                </a:solidFill>
                <a:latin typeface="Calibri" pitchFamily="34" charset="0"/>
                <a:ea typeface="Calibri" pitchFamily="34" charset="-122"/>
                <a:cs typeface="Calibri" pitchFamily="34" charset="-120"/>
              </a:rPr>
              <a:t>(latent image)</a:t>
            </a:r>
            <a:endParaRPr lang="en-US" sz="1600" dirty="0"/>
          </a:p>
        </p:txBody>
      </p:sp>
      <p:sp>
        <p:nvSpPr>
          <p:cNvPr id="7" name="Text 4"/>
          <p:cNvSpPr txBox="1"/>
          <p:nvPr/>
        </p:nvSpPr>
        <p:spPr>
          <a:xfrm>
            <a:off x="347472" y="114300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8" name="Shape 5"/>
          <p:cNvSpPr/>
          <p:nvPr/>
        </p:nvSpPr>
        <p:spPr>
          <a:xfrm>
            <a:off x="2286000" y="1851660"/>
            <a:ext cx="320040" cy="0"/>
          </a:xfrm>
          <a:prstGeom prst="line">
            <a:avLst/>
          </a:prstGeom>
          <a:noFill/>
          <a:ln w="38100">
            <a:solidFill>
              <a:srgbClr val="14325C"/>
            </a:solidFill>
            <a:prstDash val="solid"/>
            <a:tailEnd type="triangle"/>
          </a:ln>
        </p:spPr>
      </p:sp>
      <p:sp>
        <p:nvSpPr>
          <p:cNvPr id="9" name="Text 6"/>
          <p:cNvSpPr txBox="1"/>
          <p:nvPr/>
        </p:nvSpPr>
        <p:spPr>
          <a:xfrm>
            <a:off x="2606040" y="1280160"/>
            <a:ext cx="1828800" cy="1143000"/>
          </a:xfrm>
          <a:prstGeom prst="roundRect">
            <a:avLst>
              <a:gd name="adj" fmla="val 64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Laser scan</a:t>
            </a:r>
            <a:endParaRPr lang="en-US" sz="1600" dirty="0"/>
          </a:p>
          <a:p>
            <a:pPr algn="ctr" indent="0" marL="0">
              <a:buNone/>
            </a:pPr>
            <a:r>
              <a:rPr lang="en-US" sz="1600" b="1" dirty="0">
                <a:solidFill>
                  <a:srgbClr val="1B2B3A"/>
                </a:solidFill>
                <a:latin typeface="Calibri" pitchFamily="34" charset="0"/>
                <a:ea typeface="Calibri" pitchFamily="34" charset="-122"/>
                <a:cs typeface="Calibri" pitchFamily="34" charset="-120"/>
              </a:rPr>
              <a:t>(light emitted)</a:t>
            </a:r>
            <a:endParaRPr lang="en-US" sz="1600" dirty="0"/>
          </a:p>
        </p:txBody>
      </p:sp>
      <p:sp>
        <p:nvSpPr>
          <p:cNvPr id="10" name="Text 7"/>
          <p:cNvSpPr txBox="1"/>
          <p:nvPr/>
        </p:nvSpPr>
        <p:spPr>
          <a:xfrm>
            <a:off x="2496312" y="114300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1" name="Shape 8"/>
          <p:cNvSpPr/>
          <p:nvPr/>
        </p:nvSpPr>
        <p:spPr>
          <a:xfrm>
            <a:off x="4434840" y="1851660"/>
            <a:ext cx="320040" cy="0"/>
          </a:xfrm>
          <a:prstGeom prst="line">
            <a:avLst/>
          </a:prstGeom>
          <a:noFill/>
          <a:ln w="38100">
            <a:solidFill>
              <a:srgbClr val="14325C"/>
            </a:solidFill>
            <a:prstDash val="solid"/>
            <a:tailEnd type="triangle"/>
          </a:ln>
        </p:spPr>
      </p:sp>
      <p:sp>
        <p:nvSpPr>
          <p:cNvPr id="12" name="Text 9"/>
          <p:cNvSpPr txBox="1"/>
          <p:nvPr/>
        </p:nvSpPr>
        <p:spPr>
          <a:xfrm>
            <a:off x="4754880" y="1280160"/>
            <a:ext cx="1828800" cy="1143000"/>
          </a:xfrm>
          <a:prstGeom prst="roundRect">
            <a:avLst>
              <a:gd name="adj" fmla="val 64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Light guide + PMT</a:t>
            </a:r>
            <a:endParaRPr lang="en-US" sz="1600" dirty="0"/>
          </a:p>
          <a:p>
            <a:pPr algn="ctr" indent="0" marL="0">
              <a:buNone/>
            </a:pPr>
            <a:r>
              <a:rPr lang="en-US" sz="1600" b="1" dirty="0">
                <a:solidFill>
                  <a:srgbClr val="1B2B3A"/>
                </a:solidFill>
                <a:latin typeface="Calibri" pitchFamily="34" charset="0"/>
                <a:ea typeface="Calibri" pitchFamily="34" charset="-122"/>
                <a:cs typeface="Calibri" pitchFamily="34" charset="-120"/>
              </a:rPr>
              <a:t>(electrical signal)</a:t>
            </a:r>
            <a:endParaRPr lang="en-US" sz="1600" dirty="0"/>
          </a:p>
        </p:txBody>
      </p:sp>
      <p:sp>
        <p:nvSpPr>
          <p:cNvPr id="13" name="Text 10"/>
          <p:cNvSpPr txBox="1"/>
          <p:nvPr/>
        </p:nvSpPr>
        <p:spPr>
          <a:xfrm>
            <a:off x="4645152" y="114300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4" name="Shape 11"/>
          <p:cNvSpPr/>
          <p:nvPr/>
        </p:nvSpPr>
        <p:spPr>
          <a:xfrm>
            <a:off x="6583680" y="1851660"/>
            <a:ext cx="320040" cy="0"/>
          </a:xfrm>
          <a:prstGeom prst="line">
            <a:avLst/>
          </a:prstGeom>
          <a:noFill/>
          <a:ln w="38100">
            <a:solidFill>
              <a:srgbClr val="14325C"/>
            </a:solidFill>
            <a:prstDash val="solid"/>
            <a:tailEnd type="triangle"/>
          </a:ln>
        </p:spPr>
      </p:sp>
      <p:sp>
        <p:nvSpPr>
          <p:cNvPr id="15" name="Text 12"/>
          <p:cNvSpPr txBox="1"/>
          <p:nvPr/>
        </p:nvSpPr>
        <p:spPr>
          <a:xfrm>
            <a:off x="6903720" y="1280160"/>
            <a:ext cx="1828800" cy="1143000"/>
          </a:xfrm>
          <a:prstGeom prst="roundRect">
            <a:avLst>
              <a:gd name="adj" fmla="val 64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Digital processing</a:t>
            </a:r>
            <a:endParaRPr lang="en-US" sz="1600" dirty="0"/>
          </a:p>
        </p:txBody>
      </p:sp>
      <p:sp>
        <p:nvSpPr>
          <p:cNvPr id="16" name="Text 13"/>
          <p:cNvSpPr txBox="1"/>
          <p:nvPr/>
        </p:nvSpPr>
        <p:spPr>
          <a:xfrm>
            <a:off x="6793992" y="114300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17" name="Shape 14"/>
          <p:cNvSpPr/>
          <p:nvPr/>
        </p:nvSpPr>
        <p:spPr>
          <a:xfrm>
            <a:off x="7818120" y="2423160"/>
            <a:ext cx="0" cy="777240"/>
          </a:xfrm>
          <a:prstGeom prst="line">
            <a:avLst/>
          </a:prstGeom>
          <a:noFill/>
          <a:ln w="38100">
            <a:solidFill>
              <a:srgbClr val="14325C"/>
            </a:solidFill>
            <a:prstDash val="solid"/>
            <a:tailEnd type="triangle"/>
          </a:ln>
        </p:spPr>
      </p:sp>
      <p:sp>
        <p:nvSpPr>
          <p:cNvPr id="18" name="Text 15"/>
          <p:cNvSpPr txBox="1"/>
          <p:nvPr/>
        </p:nvSpPr>
        <p:spPr>
          <a:xfrm>
            <a:off x="6903720" y="3291840"/>
            <a:ext cx="1828800" cy="1143000"/>
          </a:xfrm>
          <a:prstGeom prst="roundRect">
            <a:avLst>
              <a:gd name="adj" fmla="val 64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Display</a:t>
            </a:r>
            <a:endParaRPr lang="en-US" sz="1600" dirty="0"/>
          </a:p>
        </p:txBody>
      </p:sp>
      <p:sp>
        <p:nvSpPr>
          <p:cNvPr id="19" name="Text 16"/>
          <p:cNvSpPr txBox="1"/>
          <p:nvPr/>
        </p:nvSpPr>
        <p:spPr>
          <a:xfrm>
            <a:off x="6793992" y="315468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0" name="Text 17"/>
          <p:cNvSpPr txBox="1"/>
          <p:nvPr/>
        </p:nvSpPr>
        <p:spPr>
          <a:xfrm>
            <a:off x="4754880" y="3291840"/>
            <a:ext cx="1828800" cy="1143000"/>
          </a:xfrm>
          <a:prstGeom prst="roundRect">
            <a:avLst>
              <a:gd name="adj" fmla="val 64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Erase with</a:t>
            </a:r>
            <a:endParaRPr lang="en-US" sz="1600" dirty="0"/>
          </a:p>
          <a:p>
            <a:pPr algn="ctr" indent="0" marL="0">
              <a:buNone/>
            </a:pPr>
            <a:r>
              <a:rPr lang="en-US" sz="1600" b="1" dirty="0">
                <a:solidFill>
                  <a:srgbClr val="1B2B3A"/>
                </a:solidFill>
                <a:latin typeface="Calibri" pitchFamily="34" charset="0"/>
                <a:ea typeface="Calibri" pitchFamily="34" charset="-122"/>
                <a:cs typeface="Calibri" pitchFamily="34" charset="-120"/>
              </a:rPr>
              <a:t>bright light</a:t>
            </a:r>
            <a:endParaRPr lang="en-US" sz="1600" dirty="0"/>
          </a:p>
        </p:txBody>
      </p:sp>
      <p:sp>
        <p:nvSpPr>
          <p:cNvPr id="21" name="Text 18"/>
          <p:cNvSpPr txBox="1"/>
          <p:nvPr/>
        </p:nvSpPr>
        <p:spPr>
          <a:xfrm>
            <a:off x="4645152" y="315468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6</a:t>
            </a:r>
            <a:endParaRPr lang="en-US" sz="1500" dirty="0"/>
          </a:p>
        </p:txBody>
      </p:sp>
      <p:sp>
        <p:nvSpPr>
          <p:cNvPr id="22" name="Text 19"/>
          <p:cNvSpPr txBox="1"/>
          <p:nvPr/>
        </p:nvSpPr>
        <p:spPr>
          <a:xfrm>
            <a:off x="2606040" y="3291840"/>
            <a:ext cx="1828800" cy="1143000"/>
          </a:xfrm>
          <a:prstGeom prst="roundRect">
            <a:avLst>
              <a:gd name="adj" fmla="val 6400"/>
            </a:avLst>
          </a:prstGeom>
          <a:solidFill>
            <a:srgbClr val="3FBF6B"/>
          </a:solidFill>
          <a:ln w="6350">
            <a:solidFill>
              <a:srgbClr val="3FBF6B"/>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Plate ready</a:t>
            </a:r>
            <a:endParaRPr lang="en-US" sz="1600" dirty="0"/>
          </a:p>
          <a:p>
            <a:pPr algn="ctr" indent="0" marL="0">
              <a:buNone/>
            </a:pPr>
            <a:r>
              <a:rPr lang="en-US" sz="1600" b="1" dirty="0">
                <a:solidFill>
                  <a:srgbClr val="1B2B3A"/>
                </a:solidFill>
                <a:latin typeface="Calibri" pitchFamily="34" charset="0"/>
                <a:ea typeface="Calibri" pitchFamily="34" charset="-122"/>
                <a:cs typeface="Calibri" pitchFamily="34" charset="-120"/>
              </a:rPr>
              <a:t>for reuse</a:t>
            </a:r>
            <a:endParaRPr lang="en-US" sz="1600" dirty="0"/>
          </a:p>
        </p:txBody>
      </p:sp>
      <p:sp>
        <p:nvSpPr>
          <p:cNvPr id="23" name="Text 20"/>
          <p:cNvSpPr txBox="1"/>
          <p:nvPr/>
        </p:nvSpPr>
        <p:spPr>
          <a:xfrm>
            <a:off x="2496312" y="3154680"/>
            <a:ext cx="411480" cy="411480"/>
          </a:xfrm>
          <a:prstGeom prst="ellipse">
            <a:avLst/>
          </a:prstGeom>
          <a:solidFill>
            <a:srgbClr val="0E7C74"/>
          </a:solidFill>
          <a:ln w="6350">
            <a:solidFill>
              <a:srgbClr val="0E7C74"/>
            </a:solid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7</a:t>
            </a:r>
            <a:endParaRPr lang="en-US" sz="1500" dirty="0"/>
          </a:p>
        </p:txBody>
      </p:sp>
      <p:sp>
        <p:nvSpPr>
          <p:cNvPr id="24" name="Shape 21"/>
          <p:cNvSpPr/>
          <p:nvPr/>
        </p:nvSpPr>
        <p:spPr>
          <a:xfrm flipH="1">
            <a:off x="6583680" y="3863340"/>
            <a:ext cx="320040" cy="0"/>
          </a:xfrm>
          <a:prstGeom prst="line">
            <a:avLst/>
          </a:prstGeom>
          <a:noFill/>
          <a:ln w="38100">
            <a:solidFill>
              <a:srgbClr val="14325C"/>
            </a:solidFill>
            <a:prstDash val="solid"/>
            <a:tailEnd type="triangle"/>
          </a:ln>
        </p:spPr>
      </p:sp>
      <p:sp>
        <p:nvSpPr>
          <p:cNvPr id="25" name="Shape 22"/>
          <p:cNvSpPr/>
          <p:nvPr/>
        </p:nvSpPr>
        <p:spPr>
          <a:xfrm flipH="1">
            <a:off x="4434840" y="3863340"/>
            <a:ext cx="320040" cy="0"/>
          </a:xfrm>
          <a:prstGeom prst="line">
            <a:avLst/>
          </a:prstGeom>
          <a:noFill/>
          <a:ln w="38100">
            <a:solidFill>
              <a:srgbClr val="14325C"/>
            </a:solidFill>
            <a:prstDash val="solid"/>
            <a:tailEnd type="triangle"/>
          </a:ln>
        </p:spPr>
      </p:sp>
      <p:sp>
        <p:nvSpPr>
          <p:cNvPr id="26" name="Shape 23"/>
          <p:cNvSpPr/>
          <p:nvPr/>
        </p:nvSpPr>
        <p:spPr>
          <a:xfrm flipH="1">
            <a:off x="1371600" y="3863340"/>
            <a:ext cx="1234440" cy="0"/>
          </a:xfrm>
          <a:prstGeom prst="line">
            <a:avLst/>
          </a:prstGeom>
          <a:noFill/>
          <a:ln w="38100">
            <a:solidFill>
              <a:srgbClr val="14325C"/>
            </a:solidFill>
            <a:prstDash val="solid"/>
          </a:ln>
        </p:spPr>
      </p:sp>
      <p:sp>
        <p:nvSpPr>
          <p:cNvPr id="27" name="Shape 24"/>
          <p:cNvSpPr/>
          <p:nvPr/>
        </p:nvSpPr>
        <p:spPr>
          <a:xfrm flipV="1">
            <a:off x="1371600" y="2423160"/>
            <a:ext cx="0" cy="1440180"/>
          </a:xfrm>
          <a:prstGeom prst="line">
            <a:avLst/>
          </a:prstGeom>
          <a:noFill/>
          <a:ln w="38100">
            <a:solidFill>
              <a:srgbClr val="14325C"/>
            </a:solidFill>
            <a:prstDash val="solid"/>
            <a:tailEnd type="triangle"/>
          </a:ln>
        </p:spPr>
      </p:sp>
      <p:sp>
        <p:nvSpPr>
          <p:cNvPr id="28" name="Text 25"/>
          <p:cNvSpPr txBox="1"/>
          <p:nvPr/>
        </p:nvSpPr>
        <p:spPr>
          <a:xfrm>
            <a:off x="457200" y="3954780"/>
            <a:ext cx="1737360" cy="274320"/>
          </a:xfrm>
          <a:prstGeom prst="rect">
            <a:avLst/>
          </a:prstGeom>
          <a:noFill/>
          <a:ln/>
        </p:spPr>
        <p:txBody>
          <a:bodyPr wrap="square" lIns="0" tIns="0" rIns="0" bIns="0" rtlCol="0" anchor="t"/>
          <a:lstStyle/>
          <a:p>
            <a:pPr algn="l" indent="0" marL="0">
              <a:buNone/>
            </a:pPr>
            <a:r>
              <a:rPr lang="en-US" sz="1400" i="1" dirty="0">
                <a:solidFill>
                  <a:srgbClr val="5A6B7D"/>
                </a:solidFill>
                <a:latin typeface="Calibri" pitchFamily="34" charset="0"/>
                <a:ea typeface="Calibri" pitchFamily="34" charset="-122"/>
                <a:cs typeface="Calibri" pitchFamily="34" charset="-120"/>
              </a:rPr>
              <a:t>back to step 1</a:t>
            </a:r>
            <a:endParaRPr lang="en-US" sz="1400" dirty="0"/>
          </a:p>
        </p:txBody>
      </p:sp>
      <p:sp>
        <p:nvSpPr>
          <p:cNvPr id="29" name="Shape 26"/>
          <p:cNvSpPr/>
          <p:nvPr/>
        </p:nvSpPr>
        <p:spPr>
          <a:xfrm>
            <a:off x="9098280" y="1280160"/>
            <a:ext cx="2633472" cy="4206240"/>
          </a:xfrm>
          <a:prstGeom prst="roundRect">
            <a:avLst>
              <a:gd name="adj" fmla="val 3472"/>
            </a:avLst>
          </a:prstGeom>
          <a:solidFill>
            <a:srgbClr val="EAF1F8"/>
          </a:solidFill>
          <a:ln w="6350">
            <a:solidFill>
              <a:srgbClr val="EAF1F8"/>
            </a:solidFill>
            <a:prstDash val="solid"/>
          </a:ln>
        </p:spPr>
      </p:sp>
      <p:sp>
        <p:nvSpPr>
          <p:cNvPr id="30" name="Text 27"/>
          <p:cNvSpPr txBox="1"/>
          <p:nvPr/>
        </p:nvSpPr>
        <p:spPr>
          <a:xfrm>
            <a:off x="9281160" y="1417320"/>
            <a:ext cx="2286000" cy="3931920"/>
          </a:xfrm>
          <a:prstGeom prst="rect">
            <a:avLst/>
          </a:prstGeom>
          <a:noFill/>
          <a:ln/>
        </p:spPr>
        <p:txBody>
          <a:bodyPr wrap="square" lIns="0" tIns="0" rIns="0" bIns="0" rtlCol="0" anchor="t"/>
          <a:lstStyle/>
          <a:p>
            <a:pPr algn="l" indent="0" marL="0">
              <a:buNone/>
            </a:pPr>
            <a:r>
              <a:rPr lang="en-US" sz="1600" b="1" dirty="0">
                <a:solidFill>
                  <a:srgbClr val="14325C"/>
                </a:solidFill>
                <a:latin typeface="Calibri" pitchFamily="34" charset="0"/>
                <a:ea typeface="Calibri" pitchFamily="34" charset="-122"/>
                <a:cs typeface="Calibri" pitchFamily="34" charset="-120"/>
              </a:rPr>
              <a:t>Phosphor</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BaFBr:Eu²⁺ on an imaging plate (IP)</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 </a:t>
            </a:r>
            <a:endParaRPr lang="en-US" sz="1600" dirty="0"/>
          </a:p>
          <a:p>
            <a:pPr algn="l" indent="0" marL="0">
              <a:buNone/>
            </a:pPr>
            <a:r>
              <a:rPr lang="en-US" sz="1600" b="1" dirty="0">
                <a:solidFill>
                  <a:srgbClr val="14325C"/>
                </a:solidFill>
                <a:latin typeface="Calibri" pitchFamily="34" charset="0"/>
                <a:ea typeface="Calibri" pitchFamily="34" charset="-122"/>
                <a:cs typeface="Calibri" pitchFamily="34" charset="-120"/>
              </a:rPr>
              <a:t>Introduced</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Fuji, 1983</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 </a:t>
            </a:r>
            <a:endParaRPr lang="en-US" sz="1600" dirty="0"/>
          </a:p>
          <a:p>
            <a:pPr algn="l" indent="0" marL="0">
              <a:buNone/>
            </a:pPr>
            <a:r>
              <a:rPr lang="en-US" sz="1600" b="1" dirty="0">
                <a:solidFill>
                  <a:srgbClr val="14325C"/>
                </a:solidFill>
                <a:latin typeface="Calibri" pitchFamily="34" charset="0"/>
                <a:ea typeface="Calibri" pitchFamily="34" charset="-122"/>
                <a:cs typeface="Calibri" pitchFamily="34" charset="-120"/>
              </a:rPr>
              <a:t>Spatial resolution</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 3–5 lp/mm</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 </a:t>
            </a:r>
            <a:endParaRPr lang="en-US" sz="1600" dirty="0"/>
          </a:p>
          <a:p>
            <a:pPr algn="l" indent="0" marL="0">
              <a:buNone/>
            </a:pPr>
            <a:r>
              <a:rPr lang="en-US" sz="1600" b="1" dirty="0">
                <a:solidFill>
                  <a:srgbClr val="14325C"/>
                </a:solidFill>
                <a:latin typeface="Calibri" pitchFamily="34" charset="0"/>
                <a:ea typeface="Calibri" pitchFamily="34" charset="-122"/>
                <a:cs typeface="Calibri" pitchFamily="34" charset="-120"/>
              </a:rPr>
              <a:t>Dynamic range</a:t>
            </a:r>
            <a:endParaRPr lang="en-US" sz="1600" dirty="0"/>
          </a:p>
          <a:p>
            <a:pPr algn="l" indent="0" marL="0">
              <a:buNone/>
            </a:pPr>
            <a:r>
              <a:rPr lang="en-US" sz="1600" dirty="0">
                <a:solidFill>
                  <a:srgbClr val="1B2B3A"/>
                </a:solidFill>
                <a:latin typeface="Calibri" pitchFamily="34" charset="0"/>
                <a:ea typeface="Calibri" pitchFamily="34" charset="-122"/>
                <a:cs typeface="Calibri" pitchFamily="34" charset="-120"/>
              </a:rPr>
              <a:t>≈ 10,000 : 1 (far wider than film)</a:t>
            </a:r>
            <a:endParaRPr lang="en-US" sz="1600" dirty="0"/>
          </a:p>
        </p:txBody>
      </p:sp>
      <p:sp>
        <p:nvSpPr>
          <p:cNvPr id="31" name="Text 28"/>
          <p:cNvSpPr txBox="1"/>
          <p:nvPr/>
        </p:nvSpPr>
        <p:spPr>
          <a:xfrm>
            <a:off x="457200" y="5715000"/>
            <a:ext cx="11274552" cy="548640"/>
          </a:xfrm>
          <a:prstGeom prst="roundRect">
            <a:avLst>
              <a:gd name="adj" fmla="val 13333"/>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Latent image = trapped electrons; the laser frees them as light</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Flat-panel detectors: indirect vs direct</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Figs 1.9 and 1.10, §1.6.2. Terms (a-Si photodiode + TFT): see sources.md.</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8</a:t>
            </a:r>
            <a:endParaRPr lang="en-US" sz="1000" dirty="0"/>
          </a:p>
        </p:txBody>
      </p:sp>
      <p:sp>
        <p:nvSpPr>
          <p:cNvPr id="6" name="Text 3"/>
          <p:cNvSpPr txBox="1"/>
          <p:nvPr/>
        </p:nvSpPr>
        <p:spPr>
          <a:xfrm>
            <a:off x="457200" y="1188720"/>
            <a:ext cx="5394960" cy="502920"/>
          </a:xfrm>
          <a:prstGeom prst="roundRect">
            <a:avLst>
              <a:gd name="adj" fmla="val 14545"/>
            </a:avLst>
          </a:prstGeom>
          <a:solidFill>
            <a:srgbClr val="1FB5A8"/>
          </a:solidFill>
          <a:ln w="6350">
            <a:solidFill>
              <a:srgbClr val="1FB5A8"/>
            </a:solidFill>
          </a:ln>
        </p:spPr>
        <p:txBody>
          <a:bodyPr wrap="square" lIns="76200" tIns="76200" rIns="76200" bIns="76200" rtlCol="0" anchor="ctr"/>
          <a:lstStyle/>
          <a:p>
            <a:pPr algn="ctr" indent="0" marL="0">
              <a:buNone/>
            </a:pPr>
            <a:r>
              <a:rPr lang="en-US" sz="1900" b="1" dirty="0">
                <a:solidFill>
                  <a:srgbClr val="1B2B3A"/>
                </a:solidFill>
                <a:latin typeface="Calibri" pitchFamily="34" charset="0"/>
                <a:ea typeface="Calibri" pitchFamily="34" charset="-122"/>
                <a:cs typeface="Calibri" pitchFamily="34" charset="-120"/>
              </a:rPr>
              <a:t>Indirect: X-ray → light → signal</a:t>
            </a:r>
            <a:endParaRPr lang="en-US" sz="1900" dirty="0"/>
          </a:p>
        </p:txBody>
      </p:sp>
      <p:sp>
        <p:nvSpPr>
          <p:cNvPr id="7" name="Text 4"/>
          <p:cNvSpPr txBox="1"/>
          <p:nvPr/>
        </p:nvSpPr>
        <p:spPr>
          <a:xfrm>
            <a:off x="457200" y="1783080"/>
            <a:ext cx="5394960" cy="365760"/>
          </a:xfrm>
          <a:prstGeom prst="rect">
            <a:avLst/>
          </a:prstGeom>
          <a:noFill/>
          <a:ln/>
        </p:spPr>
        <p:txBody>
          <a:bodyPr wrap="square" lIns="0" tIns="0" rIns="0" bIns="0" rtlCol="0" anchor="t"/>
          <a:lstStyle/>
          <a:p>
            <a:pPr algn="ctr" indent="0" marL="0">
              <a:buNone/>
            </a:pPr>
            <a:r>
              <a:rPr lang="en-US" sz="1600" dirty="0">
                <a:solidFill>
                  <a:srgbClr val="5A6B7D"/>
                </a:solidFill>
                <a:latin typeface="Calibri" pitchFamily="34" charset="0"/>
                <a:ea typeface="Calibri" pitchFamily="34" charset="-122"/>
                <a:cs typeface="Calibri" pitchFamily="34" charset="-120"/>
              </a:rPr>
              <a:t>X-ray photons ↓</a:t>
            </a:r>
            <a:endParaRPr lang="en-US" sz="1600" dirty="0"/>
          </a:p>
        </p:txBody>
      </p:sp>
      <p:sp>
        <p:nvSpPr>
          <p:cNvPr id="8" name="Text 5"/>
          <p:cNvSpPr txBox="1"/>
          <p:nvPr/>
        </p:nvSpPr>
        <p:spPr>
          <a:xfrm>
            <a:off x="457200" y="2194560"/>
            <a:ext cx="5394960" cy="777240"/>
          </a:xfrm>
          <a:prstGeom prst="roundRect">
            <a:avLst>
              <a:gd name="adj" fmla="val 9412"/>
            </a:avLst>
          </a:prstGeom>
          <a:solidFill>
            <a:srgbClr val="EAF1F8"/>
          </a:solidFill>
          <a:ln w="19050">
            <a:solidFill>
              <a:srgbClr val="1FB5A8"/>
            </a:solidFill>
          </a:ln>
        </p:spPr>
        <p:txBody>
          <a:bodyPr wrap="square" lIns="76200" tIns="76200" rIns="76200" bIns="76200" rtlCol="0" anchor="ctr"/>
          <a:lstStyle/>
          <a:p>
            <a:pPr algn="ctr" indent="0" marL="0">
              <a:buNone/>
            </a:pPr>
            <a:r>
              <a:rPr lang="en-US" sz="1900" b="1" dirty="0">
                <a:solidFill>
                  <a:srgbClr val="1B2B3A"/>
                </a:solidFill>
                <a:latin typeface="Calibri" pitchFamily="34" charset="0"/>
                <a:ea typeface="Calibri" pitchFamily="34" charset="-122"/>
                <a:cs typeface="Calibri" pitchFamily="34" charset="-120"/>
              </a:rPr>
              <a:t>Scintillator (CsI)</a:t>
            </a:r>
            <a:endParaRPr lang="en-US" sz="1900" dirty="0"/>
          </a:p>
        </p:txBody>
      </p:sp>
      <p:sp>
        <p:nvSpPr>
          <p:cNvPr id="9" name="Text 6"/>
          <p:cNvSpPr txBox="1"/>
          <p:nvPr/>
        </p:nvSpPr>
        <p:spPr>
          <a:xfrm>
            <a:off x="2011680" y="3063240"/>
            <a:ext cx="2286000" cy="457200"/>
          </a:xfrm>
          <a:prstGeom prst="roundRect">
            <a:avLst>
              <a:gd name="adj" fmla="val 16000"/>
            </a:avLst>
          </a:prstGeom>
          <a:solidFill>
            <a:srgbClr val="F2B134"/>
          </a:solidFill>
          <a:ln w="6350">
            <a:solidFill>
              <a:srgbClr val="F2B134"/>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light</a:t>
            </a:r>
            <a:endParaRPr lang="en-US" sz="1700" dirty="0"/>
          </a:p>
        </p:txBody>
      </p:sp>
      <p:sp>
        <p:nvSpPr>
          <p:cNvPr id="10" name="Text 7"/>
          <p:cNvSpPr txBox="1"/>
          <p:nvPr/>
        </p:nvSpPr>
        <p:spPr>
          <a:xfrm>
            <a:off x="457200" y="3611880"/>
            <a:ext cx="5394960" cy="868680"/>
          </a:xfrm>
          <a:prstGeom prst="roundRect">
            <a:avLst>
              <a:gd name="adj" fmla="val 8421"/>
            </a:avLst>
          </a:prstGeom>
          <a:solidFill>
            <a:srgbClr val="EAF1F8"/>
          </a:solidFill>
          <a:ln w="19050">
            <a:solidFill>
              <a:srgbClr val="1FB5A8"/>
            </a:solidFill>
          </a:ln>
        </p:spPr>
        <p:txBody>
          <a:bodyPr wrap="square" lIns="76200" tIns="76200" rIns="76200" bIns="76200" rtlCol="0" anchor="ctr"/>
          <a:lstStyle/>
          <a:p>
            <a:pPr algn="ctr" indent="0" marL="0">
              <a:buNone/>
            </a:pPr>
            <a:r>
              <a:rPr lang="en-US" sz="1900" b="1" dirty="0">
                <a:solidFill>
                  <a:srgbClr val="1B2B3A"/>
                </a:solidFill>
                <a:latin typeface="Calibri" pitchFamily="34" charset="0"/>
                <a:ea typeface="Calibri" pitchFamily="34" charset="-122"/>
                <a:cs typeface="Calibri" pitchFamily="34" charset="-120"/>
              </a:rPr>
              <a:t>a-Si photodiode + TFT array</a:t>
            </a:r>
            <a:endParaRPr lang="en-US" sz="1900" dirty="0"/>
          </a:p>
        </p:txBody>
      </p:sp>
      <p:sp>
        <p:nvSpPr>
          <p:cNvPr id="11" name="Text 8"/>
          <p:cNvSpPr txBox="1"/>
          <p:nvPr/>
        </p:nvSpPr>
        <p:spPr>
          <a:xfrm>
            <a:off x="457200" y="4572000"/>
            <a:ext cx="5394960" cy="548640"/>
          </a:xfrm>
          <a:prstGeom prst="roundRect">
            <a:avLst>
              <a:gd name="adj" fmla="val 13333"/>
            </a:avLst>
          </a:prstGeom>
          <a:solidFill>
            <a:srgbClr val="3FBF6B"/>
          </a:solidFill>
          <a:ln w="6350">
            <a:solidFill>
              <a:srgbClr val="3FBF6B"/>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Electrical signal → digital image</a:t>
            </a:r>
            <a:endParaRPr lang="en-US" sz="1700" dirty="0"/>
          </a:p>
        </p:txBody>
      </p:sp>
      <p:sp>
        <p:nvSpPr>
          <p:cNvPr id="12" name="Text 9"/>
          <p:cNvSpPr txBox="1"/>
          <p:nvPr/>
        </p:nvSpPr>
        <p:spPr>
          <a:xfrm>
            <a:off x="6336792" y="1188720"/>
            <a:ext cx="5394960" cy="502920"/>
          </a:xfrm>
          <a:prstGeom prst="roundRect">
            <a:avLst>
              <a:gd name="adj" fmla="val 14545"/>
            </a:avLst>
          </a:prstGeom>
          <a:solidFill>
            <a:srgbClr val="14325C"/>
          </a:solidFill>
          <a:ln w="6350">
            <a:solidFill>
              <a:srgbClr val="14325C"/>
            </a:solidFill>
          </a:ln>
        </p:spPr>
        <p:txBody>
          <a:bodyPr wrap="square" lIns="76200" tIns="76200" rIns="76200" bIns="76200" rtlCol="0" anchor="ctr"/>
          <a:lstStyle/>
          <a:p>
            <a:pPr algn="ctr" indent="0" marL="0">
              <a:buNone/>
            </a:pPr>
            <a:r>
              <a:rPr lang="en-US" sz="1900" b="1" dirty="0">
                <a:solidFill>
                  <a:srgbClr val="FFFFFF"/>
                </a:solidFill>
                <a:latin typeface="Calibri" pitchFamily="34" charset="0"/>
                <a:ea typeface="Calibri" pitchFamily="34" charset="-122"/>
                <a:cs typeface="Calibri" pitchFamily="34" charset="-120"/>
              </a:rPr>
              <a:t>Direct: X-ray → signal</a:t>
            </a:r>
            <a:endParaRPr lang="en-US" sz="1900" dirty="0"/>
          </a:p>
        </p:txBody>
      </p:sp>
      <p:sp>
        <p:nvSpPr>
          <p:cNvPr id="13" name="Text 10"/>
          <p:cNvSpPr txBox="1"/>
          <p:nvPr/>
        </p:nvSpPr>
        <p:spPr>
          <a:xfrm>
            <a:off x="6336792" y="1783080"/>
            <a:ext cx="5394960" cy="365760"/>
          </a:xfrm>
          <a:prstGeom prst="rect">
            <a:avLst/>
          </a:prstGeom>
          <a:noFill/>
          <a:ln/>
        </p:spPr>
        <p:txBody>
          <a:bodyPr wrap="square" lIns="0" tIns="0" rIns="0" bIns="0" rtlCol="0" anchor="t"/>
          <a:lstStyle/>
          <a:p>
            <a:pPr algn="ctr" indent="0" marL="0">
              <a:buNone/>
            </a:pPr>
            <a:r>
              <a:rPr lang="en-US" sz="1600" dirty="0">
                <a:solidFill>
                  <a:srgbClr val="5A6B7D"/>
                </a:solidFill>
                <a:latin typeface="Calibri" pitchFamily="34" charset="0"/>
                <a:ea typeface="Calibri" pitchFamily="34" charset="-122"/>
                <a:cs typeface="Calibri" pitchFamily="34" charset="-120"/>
              </a:rPr>
              <a:t>X-ray photons ↓</a:t>
            </a:r>
            <a:endParaRPr lang="en-US" sz="1600" dirty="0"/>
          </a:p>
        </p:txBody>
      </p:sp>
      <p:sp>
        <p:nvSpPr>
          <p:cNvPr id="14" name="Text 11"/>
          <p:cNvSpPr txBox="1"/>
          <p:nvPr/>
        </p:nvSpPr>
        <p:spPr>
          <a:xfrm>
            <a:off x="6336792" y="2194560"/>
            <a:ext cx="5394960" cy="777240"/>
          </a:xfrm>
          <a:prstGeom prst="roundRect">
            <a:avLst>
              <a:gd name="adj" fmla="val 9412"/>
            </a:avLst>
          </a:prstGeom>
          <a:solidFill>
            <a:srgbClr val="EAF1F8"/>
          </a:solidFill>
          <a:ln w="19050">
            <a:solidFill>
              <a:srgbClr val="14325C"/>
            </a:solidFill>
          </a:ln>
        </p:spPr>
        <p:txBody>
          <a:bodyPr wrap="square" lIns="76200" tIns="76200" rIns="76200" bIns="76200" rtlCol="0" anchor="ctr"/>
          <a:lstStyle/>
          <a:p>
            <a:pPr algn="ctr" indent="0" marL="0">
              <a:buNone/>
            </a:pPr>
            <a:r>
              <a:rPr lang="en-US" sz="1900" b="1" dirty="0">
                <a:solidFill>
                  <a:srgbClr val="1B2B3A"/>
                </a:solidFill>
                <a:latin typeface="Calibri" pitchFamily="34" charset="0"/>
                <a:ea typeface="Calibri" pitchFamily="34" charset="-122"/>
                <a:cs typeface="Calibri" pitchFamily="34" charset="-120"/>
              </a:rPr>
              <a:t>Photoconductor (a-Se)</a:t>
            </a:r>
            <a:endParaRPr lang="en-US" sz="1900" dirty="0"/>
          </a:p>
        </p:txBody>
      </p:sp>
      <p:sp>
        <p:nvSpPr>
          <p:cNvPr id="15" name="Text 12"/>
          <p:cNvSpPr txBox="1"/>
          <p:nvPr/>
        </p:nvSpPr>
        <p:spPr>
          <a:xfrm>
            <a:off x="7891272" y="3063240"/>
            <a:ext cx="2286000" cy="457200"/>
          </a:xfrm>
          <a:prstGeom prst="roundRect">
            <a:avLst>
              <a:gd name="adj" fmla="val 16000"/>
            </a:avLst>
          </a:prstGeom>
          <a:solidFill>
            <a:srgbClr val="F1F1F1"/>
          </a:solidFill>
          <a:ln w="6350">
            <a:solidFill>
              <a:srgbClr val="F1F1F1"/>
            </a:solidFill>
          </a:ln>
        </p:spPr>
        <p:txBody>
          <a:bodyPr wrap="square" lIns="76200" tIns="76200" rIns="76200" bIns="76200" rtlCol="0" anchor="ctr"/>
          <a:lstStyle/>
          <a:p>
            <a:pPr algn="ctr" indent="0" marL="0">
              <a:buNone/>
            </a:pPr>
            <a:r>
              <a:rPr lang="en-US" sz="1700" i="1" strike="sngStrike" dirty="0">
                <a:solidFill>
                  <a:srgbClr val="9AA5B1"/>
                </a:solidFill>
                <a:latin typeface="Calibri" pitchFamily="34" charset="0"/>
                <a:ea typeface="Calibri" pitchFamily="34" charset="-122"/>
                <a:cs typeface="Calibri" pitchFamily="34" charset="-120"/>
              </a:rPr>
              <a:t>light</a:t>
            </a:r>
            <a:endParaRPr lang="en-US" sz="1700" dirty="0"/>
          </a:p>
        </p:txBody>
      </p:sp>
      <p:sp>
        <p:nvSpPr>
          <p:cNvPr id="16" name="Text 13"/>
          <p:cNvSpPr txBox="1"/>
          <p:nvPr/>
        </p:nvSpPr>
        <p:spPr>
          <a:xfrm>
            <a:off x="6336792" y="3611880"/>
            <a:ext cx="5394960" cy="868680"/>
          </a:xfrm>
          <a:prstGeom prst="roundRect">
            <a:avLst>
              <a:gd name="adj" fmla="val 8421"/>
            </a:avLst>
          </a:prstGeom>
          <a:solidFill>
            <a:srgbClr val="EAF1F8"/>
          </a:solidFill>
          <a:ln w="19050">
            <a:solidFill>
              <a:srgbClr val="14325C"/>
            </a:solidFill>
          </a:ln>
        </p:spPr>
        <p:txBody>
          <a:bodyPr wrap="square" lIns="76200" tIns="76200" rIns="76200" bIns="76200" rtlCol="0" anchor="ctr"/>
          <a:lstStyle/>
          <a:p>
            <a:pPr algn="ctr" indent="0" marL="0">
              <a:buNone/>
            </a:pPr>
            <a:r>
              <a:rPr lang="en-US" sz="1900" b="1" dirty="0">
                <a:solidFill>
                  <a:srgbClr val="1B2B3A"/>
                </a:solidFill>
                <a:latin typeface="Calibri" pitchFamily="34" charset="0"/>
                <a:ea typeface="Calibri" pitchFamily="34" charset="-122"/>
                <a:cs typeface="Calibri" pitchFamily="34" charset="-120"/>
              </a:rPr>
              <a:t>TFT array</a:t>
            </a:r>
            <a:endParaRPr lang="en-US" sz="1900" dirty="0"/>
          </a:p>
        </p:txBody>
      </p:sp>
      <p:sp>
        <p:nvSpPr>
          <p:cNvPr id="17" name="Text 14"/>
          <p:cNvSpPr txBox="1"/>
          <p:nvPr/>
        </p:nvSpPr>
        <p:spPr>
          <a:xfrm>
            <a:off x="6336792" y="4572000"/>
            <a:ext cx="5394960" cy="548640"/>
          </a:xfrm>
          <a:prstGeom prst="roundRect">
            <a:avLst>
              <a:gd name="adj" fmla="val 13333"/>
            </a:avLst>
          </a:prstGeom>
          <a:solidFill>
            <a:srgbClr val="3FBF6B"/>
          </a:solidFill>
          <a:ln w="6350">
            <a:solidFill>
              <a:srgbClr val="3FBF6B"/>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Electrical signal → digital image</a:t>
            </a:r>
            <a:endParaRPr lang="en-US" sz="1700" dirty="0"/>
          </a:p>
        </p:txBody>
      </p:sp>
      <p:sp>
        <p:nvSpPr>
          <p:cNvPr id="18" name="Text 15"/>
          <p:cNvSpPr txBox="1"/>
          <p:nvPr/>
        </p:nvSpPr>
        <p:spPr>
          <a:xfrm>
            <a:off x="9784080" y="3063240"/>
            <a:ext cx="1645920" cy="457200"/>
          </a:xfrm>
          <a:prstGeom prst="rect">
            <a:avLst/>
          </a:prstGeom>
          <a:noFill/>
          <a:ln/>
        </p:spPr>
        <p:txBody>
          <a:bodyPr wrap="square" lIns="0" tIns="0" rIns="0" bIns="0" rtlCol="0" anchor="ctr"/>
          <a:lstStyle/>
          <a:p>
            <a:pPr algn="l" indent="0" marL="0">
              <a:buNone/>
            </a:pPr>
            <a:r>
              <a:rPr lang="en-US" sz="1400" b="1" dirty="0">
                <a:solidFill>
                  <a:srgbClr val="E2574C"/>
                </a:solidFill>
                <a:latin typeface="Calibri" pitchFamily="34" charset="0"/>
                <a:ea typeface="Calibri" pitchFamily="34" charset="-122"/>
                <a:cs typeface="Calibri" pitchFamily="34" charset="-120"/>
              </a:rPr>
              <a:t>no light step</a:t>
            </a:r>
            <a:endParaRPr lang="en-US" sz="1400" dirty="0"/>
          </a:p>
        </p:txBody>
      </p:sp>
      <p:sp>
        <p:nvSpPr>
          <p:cNvPr id="19" name="Text 16"/>
          <p:cNvSpPr txBox="1"/>
          <p:nvPr/>
        </p:nvSpPr>
        <p:spPr>
          <a:xfrm>
            <a:off x="457200" y="5394960"/>
            <a:ext cx="11274552" cy="822960"/>
          </a:xfrm>
          <a:prstGeom prst="roundRect">
            <a:avLst>
              <a:gd name="adj" fmla="val 8889"/>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Both: immediate readout · high DQE · resolution comparable to CR · (variant: scintillator + optics + CCD)</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Straight line vs S-curve: exposure latitude</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Figs 1.4 and 1.11, §1.6.2. Dynamic range: Seeram §1.6.1 (see Knowledge Guide for caveat).</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9</a:t>
            </a:r>
            <a:endParaRPr lang="en-US" sz="1000" dirty="0"/>
          </a:p>
        </p:txBody>
      </p:sp>
      <p:pic>
        <p:nvPicPr>
          <p:cNvPr id="6" name="Image 0" descr="D:\Lectures\Diagnostic Imaging\Homework_1\topic1\_build\fig\response.png">    </p:cNvPr>
          <p:cNvPicPr>
            <a:picLocks noChangeAspect="1"/>
          </p:cNvPicPr>
          <p:nvPr/>
        </p:nvPicPr>
        <p:blipFill>
          <a:blip r:embed="rId1"/>
          <a:stretch>
            <a:fillRect/>
          </a:stretch>
        </p:blipFill>
        <p:spPr>
          <a:xfrm>
            <a:off x="457200" y="1234440"/>
            <a:ext cx="7589520" cy="3399473"/>
          </a:xfrm>
          <a:prstGeom prst="rect">
            <a:avLst/>
          </a:prstGeom>
        </p:spPr>
      </p:pic>
      <p:sp>
        <p:nvSpPr>
          <p:cNvPr id="7" name="Text 3"/>
          <p:cNvSpPr txBox="1"/>
          <p:nvPr/>
        </p:nvSpPr>
        <p:spPr>
          <a:xfrm>
            <a:off x="457200" y="4846320"/>
            <a:ext cx="7589520" cy="640080"/>
          </a:xfrm>
          <a:prstGeom prst="rect">
            <a:avLst/>
          </a:prstGeom>
          <a:noFill/>
          <a:ln/>
        </p:spPr>
        <p:txBody>
          <a:bodyPr wrap="square" lIns="0" tIns="0" rIns="0" bIns="0" rtlCol="0" anchor="t"/>
          <a:lstStyle/>
          <a:p>
            <a:pPr algn="l" indent="0" marL="0">
              <a:buNone/>
            </a:pPr>
            <a:r>
              <a:rPr lang="en-US" sz="1700" dirty="0">
                <a:solidFill>
                  <a:srgbClr val="5A6B7D"/>
                </a:solidFill>
                <a:latin typeface="Calibri" pitchFamily="34" charset="0"/>
                <a:ea typeface="Calibri" pitchFamily="34" charset="-122"/>
                <a:cs typeface="Calibri" pitchFamily="34" charset="-120"/>
              </a:rPr>
              <a:t>Digital dynamic range ≈ 10,000 : 1; film’s useful latitude is far narrower.</a:t>
            </a:r>
            <a:endParaRPr lang="en-US" sz="1700" dirty="0"/>
          </a:p>
        </p:txBody>
      </p:sp>
      <p:sp>
        <p:nvSpPr>
          <p:cNvPr id="8" name="Text 4"/>
          <p:cNvSpPr txBox="1"/>
          <p:nvPr/>
        </p:nvSpPr>
        <p:spPr>
          <a:xfrm>
            <a:off x="8412480" y="1280160"/>
            <a:ext cx="3319272" cy="1554480"/>
          </a:xfrm>
          <a:prstGeom prst="roundRect">
            <a:avLst>
              <a:gd name="adj" fmla="val 4706"/>
            </a:avLst>
          </a:prstGeom>
          <a:solidFill>
            <a:srgbClr val="F2B134"/>
          </a:solidFill>
          <a:ln w="6350">
            <a:solidFill>
              <a:srgbClr val="F2B134"/>
            </a:solidFill>
          </a:ln>
        </p:spPr>
        <p:txBody>
          <a:bodyPr wrap="square" lIns="76200" tIns="76200" rIns="76200" bIns="76200" rtlCol="0" anchor="ctr"/>
          <a:lstStyle/>
          <a:p>
            <a:pPr algn="ctr" indent="0" marL="0">
              <a:buNone/>
            </a:pPr>
            <a:r>
              <a:rPr lang="en-US" sz="2000" b="1" dirty="0">
                <a:solidFill>
                  <a:srgbClr val="1B2B3A"/>
                </a:solidFill>
                <a:latin typeface="Calibri" pitchFamily="34" charset="0"/>
                <a:ea typeface="Calibri" pitchFamily="34" charset="-122"/>
                <a:cs typeface="Calibri" pitchFamily="34" charset="-120"/>
              </a:rPr>
              <a:t>Too little exposure</a:t>
            </a:r>
            <a:endParaRPr lang="en-US" sz="2000" dirty="0"/>
          </a:p>
          <a:p>
            <a:pPr algn="ctr" indent="0" marL="0">
              <a:buNone/>
            </a:pPr>
            <a:r>
              <a:rPr lang="en-US" sz="2000" b="1" dirty="0">
                <a:solidFill>
                  <a:srgbClr val="1B2B3A"/>
                </a:solidFill>
                <a:latin typeface="Calibri" pitchFamily="34" charset="0"/>
                <a:ea typeface="Calibri" pitchFamily="34" charset="-122"/>
                <a:cs typeface="Calibri" pitchFamily="34" charset="-120"/>
              </a:rPr>
              <a:t>→ grain (noise) shows</a:t>
            </a:r>
            <a:endParaRPr lang="en-US" sz="2000" dirty="0"/>
          </a:p>
        </p:txBody>
      </p:sp>
      <p:sp>
        <p:nvSpPr>
          <p:cNvPr id="9" name="Text 5"/>
          <p:cNvSpPr txBox="1"/>
          <p:nvPr/>
        </p:nvSpPr>
        <p:spPr>
          <a:xfrm>
            <a:off x="8412480" y="3063240"/>
            <a:ext cx="3319272" cy="1554480"/>
          </a:xfrm>
          <a:prstGeom prst="roundRect">
            <a:avLst>
              <a:gd name="adj" fmla="val 4706"/>
            </a:avLst>
          </a:prstGeom>
          <a:solidFill>
            <a:srgbClr val="E2574C"/>
          </a:solidFill>
          <a:ln w="6350">
            <a:solidFill>
              <a:srgbClr val="E2574C"/>
            </a:solidFill>
          </a:ln>
        </p:spPr>
        <p:txBody>
          <a:bodyPr wrap="square" lIns="76200" tIns="76200" rIns="76200" bIns="762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Too much exposure</a:t>
            </a:r>
            <a:endParaRPr lang="en-US" sz="2000" dirty="0"/>
          </a:p>
          <a:p>
            <a:pPr algn="ctr" indent="0" marL="0">
              <a:buNone/>
            </a:pPr>
            <a:r>
              <a:rPr lang="en-US" sz="2000" b="1" dirty="0">
                <a:solidFill>
                  <a:srgbClr val="FFFFFF"/>
                </a:solidFill>
                <a:latin typeface="Calibri" pitchFamily="34" charset="0"/>
                <a:ea typeface="Calibri" pitchFamily="34" charset="-122"/>
                <a:cs typeface="Calibri" pitchFamily="34" charset="-120"/>
              </a:rPr>
              <a:t>→ looks fine, dose is hidden</a:t>
            </a:r>
            <a:endParaRPr lang="en-US" sz="2000" dirty="0"/>
          </a:p>
        </p:txBody>
      </p:sp>
      <p:sp>
        <p:nvSpPr>
          <p:cNvPr id="10" name="Text 6"/>
          <p:cNvSpPr txBox="1"/>
          <p:nvPr/>
        </p:nvSpPr>
        <p:spPr>
          <a:xfrm>
            <a:off x="457200" y="5669280"/>
            <a:ext cx="11274552" cy="594360"/>
          </a:xfrm>
          <a:prstGeom prst="roundRect">
            <a:avLst>
              <a:gd name="adj" fmla="val 12308"/>
            </a:avLst>
          </a:prstGeom>
          <a:solidFill>
            <a:srgbClr val="14325C"/>
          </a:solidFill>
          <a:ln w="6350">
            <a:solidFill>
              <a:srgbClr val="14325C"/>
            </a:solidFill>
          </a:ln>
        </p:spPr>
        <p:txBody>
          <a:bodyPr wrap="square" lIns="127000" tIns="127000" rIns="127000" bIns="12700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So how good are your eyes at judging exposure?</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Activity 1: the Radiologist Eye Test</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Images: simulated by the group from a CC0 chest radiograph (Wikimedia Commons); noise exaggerated for projection. Run from DR_Lab.html, tab 2.</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10</a:t>
            </a:r>
            <a:endParaRPr lang="en-US" sz="1000" dirty="0"/>
          </a:p>
        </p:txBody>
      </p:sp>
      <p:sp>
        <p:nvSpPr>
          <p:cNvPr id="6" name="Text 3"/>
          <p:cNvSpPr txBox="1"/>
          <p:nvPr/>
        </p:nvSpPr>
        <p:spPr>
          <a:xfrm>
            <a:off x="457200" y="1280160"/>
            <a:ext cx="2103120" cy="502920"/>
          </a:xfrm>
          <a:prstGeom prst="roundRect">
            <a:avLst>
              <a:gd name="adj" fmla="val 14545"/>
            </a:avLst>
          </a:prstGeom>
          <a:solidFill>
            <a:srgbClr val="F2B134"/>
          </a:solidFill>
          <a:ln w="6350">
            <a:solidFill>
              <a:srgbClr val="F2B134"/>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ACTIVITY 1  ·  1 min</a:t>
            </a:r>
            <a:endParaRPr lang="en-US" sz="1600" dirty="0"/>
          </a:p>
        </p:txBody>
      </p:sp>
      <p:sp>
        <p:nvSpPr>
          <p:cNvPr id="7" name="Text 4"/>
          <p:cNvSpPr txBox="1"/>
          <p:nvPr/>
        </p:nvSpPr>
        <p:spPr>
          <a:xfrm>
            <a:off x="457200" y="2057400"/>
            <a:ext cx="5394960" cy="2377440"/>
          </a:xfrm>
          <a:prstGeom prst="rect">
            <a:avLst/>
          </a:prstGeom>
          <a:noFill/>
          <a:ln/>
        </p:spPr>
        <p:txBody>
          <a:bodyPr wrap="square" lIns="0" tIns="0" rIns="0" bIns="0" rtlCol="0" anchor="t"/>
          <a:lstStyle/>
          <a:p>
            <a:pPr algn="l" marL="342900" indent="-342900">
              <a:spcAft>
                <a:spcPts val="1000"/>
              </a:spcAft>
              <a:buSzPct val="100000"/>
              <a:buChar char="•"/>
            </a:pPr>
            <a:r>
              <a:rPr lang="en-US" sz="2000" dirty="0">
                <a:solidFill>
                  <a:srgbClr val="1B2B3A"/>
                </a:solidFill>
                <a:latin typeface="Calibri" pitchFamily="34" charset="0"/>
                <a:ea typeface="Calibri" pitchFamily="34" charset="-122"/>
                <a:cs typeface="Calibri" pitchFamily="34" charset="-120"/>
              </a:rPr>
              <a:t>Four chest X-rays: same patient, different dose.</a:t>
            </a:r>
            <a:endParaRPr lang="en-US" sz="2000" dirty="0"/>
          </a:p>
          <a:p>
            <a:pPr algn="l" marL="342900" indent="-342900">
              <a:spcAft>
                <a:spcPts val="1000"/>
              </a:spcAft>
              <a:buSzPct val="100000"/>
              <a:buChar char="•"/>
            </a:pPr>
            <a:r>
              <a:rPr lang="en-US" sz="2000" dirty="0">
                <a:solidFill>
                  <a:srgbClr val="1B2B3A"/>
                </a:solidFill>
                <a:latin typeface="Calibri" pitchFamily="34" charset="0"/>
                <a:ea typeface="Calibri" pitchFamily="34" charset="-122"/>
                <a:cs typeface="Calibri" pitchFamily="34" charset="-120"/>
              </a:rPr>
              <a:t>Hold up 1–4 fingers: which got the LOWEST dose?</a:t>
            </a:r>
            <a:endParaRPr lang="en-US" sz="2000" dirty="0"/>
          </a:p>
          <a:p>
            <a:pPr algn="l" marL="342900" indent="-342900">
              <a:spcAft>
                <a:spcPts val="1000"/>
              </a:spcAft>
              <a:buSzPct val="100000"/>
              <a:buChar char="•"/>
            </a:pPr>
            <a:r>
              <a:rPr lang="en-US" sz="2000" dirty="0">
                <a:solidFill>
                  <a:srgbClr val="1B2B3A"/>
                </a:solidFill>
                <a:latin typeface="Calibri" pitchFamily="34" charset="0"/>
                <a:ea typeface="Calibri" pitchFamily="34" charset="-122"/>
                <a:cs typeface="Calibri" pitchFamily="34" charset="-120"/>
              </a:rPr>
              <a:t>Now: which got the HIGHEST?</a:t>
            </a:r>
            <a:endParaRPr lang="en-US" sz="2000" dirty="0"/>
          </a:p>
        </p:txBody>
      </p:sp>
      <p:sp>
        <p:nvSpPr>
          <p:cNvPr id="8" name="Text 5"/>
          <p:cNvSpPr txBox="1"/>
          <p:nvPr/>
        </p:nvSpPr>
        <p:spPr>
          <a:xfrm>
            <a:off x="457200" y="4663440"/>
            <a:ext cx="5394960" cy="822960"/>
          </a:xfrm>
          <a:prstGeom prst="roundRect">
            <a:avLst>
              <a:gd name="adj" fmla="val 8889"/>
            </a:avLst>
          </a:prstGeom>
          <a:solidFill>
            <a:srgbClr val="EAF1F8"/>
          </a:solidFill>
          <a:ln w="6350">
            <a:solidFill>
              <a:srgbClr val="EAF1F8"/>
            </a:solidFill>
          </a:ln>
        </p:spPr>
        <p:txBody>
          <a:bodyPr wrap="square" lIns="76200" tIns="76200" rIns="76200" bIns="76200" rtlCol="0" anchor="ctr"/>
          <a:lstStyle/>
          <a:p>
            <a:pPr algn="ctr" indent="0" marL="0">
              <a:buNone/>
            </a:pPr>
            <a:r>
              <a:rPr lang="en-US" sz="1800" b="1" dirty="0">
                <a:solidFill>
                  <a:srgbClr val="14325C"/>
                </a:solidFill>
                <a:latin typeface="Calibri" pitchFamily="34" charset="0"/>
                <a:ea typeface="Calibri" pitchFamily="34" charset="-122"/>
                <a:cs typeface="Calibri" pitchFamily="34" charset="-120"/>
              </a:rPr>
              <a:t>Open DR_Lab.html → tab 2 “Warm-up”</a:t>
            </a:r>
            <a:endParaRPr lang="en-US" sz="1800" dirty="0"/>
          </a:p>
        </p:txBody>
      </p:sp>
      <p:pic>
        <p:nvPicPr>
          <p:cNvPr id="9" name="Image 0" descr="D:\Lectures\Diagnostic Imaging\Homework_1\topic1\_build\fig\warm_1.png">    </p:cNvPr>
          <p:cNvPicPr>
            <a:picLocks noChangeAspect="1"/>
          </p:cNvPicPr>
          <p:nvPr/>
        </p:nvPicPr>
        <p:blipFill>
          <a:blip r:embed="rId1"/>
          <a:stretch>
            <a:fillRect/>
          </a:stretch>
        </p:blipFill>
        <p:spPr>
          <a:xfrm>
            <a:off x="6400800" y="1188720"/>
            <a:ext cx="2468880" cy="2468880"/>
          </a:xfrm>
          <a:prstGeom prst="rect">
            <a:avLst/>
          </a:prstGeom>
        </p:spPr>
      </p:pic>
      <p:pic>
        <p:nvPicPr>
          <p:cNvPr id="10" name="Image 1" descr="D:\Lectures\Diagnostic Imaging\Homework_1\topic1\_build\fig\warm_2.png">    </p:cNvPr>
          <p:cNvPicPr>
            <a:picLocks noChangeAspect="1"/>
          </p:cNvPicPr>
          <p:nvPr/>
        </p:nvPicPr>
        <p:blipFill>
          <a:blip r:embed="rId2"/>
          <a:stretch>
            <a:fillRect/>
          </a:stretch>
        </p:blipFill>
        <p:spPr>
          <a:xfrm>
            <a:off x="9006840" y="1188720"/>
            <a:ext cx="2468880" cy="2468880"/>
          </a:xfrm>
          <a:prstGeom prst="rect">
            <a:avLst/>
          </a:prstGeom>
        </p:spPr>
      </p:pic>
      <p:pic>
        <p:nvPicPr>
          <p:cNvPr id="11" name="Image 2" descr="D:\Lectures\Diagnostic Imaging\Homework_1\topic1\_build\fig\warm_3.png">    </p:cNvPr>
          <p:cNvPicPr>
            <a:picLocks noChangeAspect="1"/>
          </p:cNvPicPr>
          <p:nvPr/>
        </p:nvPicPr>
        <p:blipFill>
          <a:blip r:embed="rId3"/>
          <a:stretch>
            <a:fillRect/>
          </a:stretch>
        </p:blipFill>
        <p:spPr>
          <a:xfrm>
            <a:off x="6400800" y="3749040"/>
            <a:ext cx="2468880" cy="2468880"/>
          </a:xfrm>
          <a:prstGeom prst="rect">
            <a:avLst/>
          </a:prstGeom>
        </p:spPr>
      </p:pic>
      <p:pic>
        <p:nvPicPr>
          <p:cNvPr id="12" name="Image 3" descr="D:\Lectures\Diagnostic Imaging\Homework_1\topic1\_build\fig\warm_4.png">    </p:cNvPr>
          <p:cNvPicPr>
            <a:picLocks noChangeAspect="1"/>
          </p:cNvPicPr>
          <p:nvPr/>
        </p:nvPicPr>
        <p:blipFill>
          <a:blip r:embed="rId4"/>
          <a:stretch>
            <a:fillRect/>
          </a:stretch>
        </p:blipFill>
        <p:spPr>
          <a:xfrm>
            <a:off x="9006840" y="3749040"/>
            <a:ext cx="2468880" cy="246888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Activity 2: X-ray Blackjack</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Images: simulated by the group from a CC0 chest radiograph (Wikimedia Commons); simplified model: noise ∝ 1/√photons, dose ∝ mAs (Seeram §1.3.5-1.3.6). DR_Lab.html, tab 3.</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11</a:t>
            </a:r>
            <a:endParaRPr lang="en-US" sz="1000" dirty="0"/>
          </a:p>
        </p:txBody>
      </p:sp>
      <p:sp>
        <p:nvSpPr>
          <p:cNvPr id="6" name="Text 3"/>
          <p:cNvSpPr txBox="1"/>
          <p:nvPr/>
        </p:nvSpPr>
        <p:spPr>
          <a:xfrm>
            <a:off x="457200" y="1188720"/>
            <a:ext cx="2377440" cy="502920"/>
          </a:xfrm>
          <a:prstGeom prst="roundRect">
            <a:avLst>
              <a:gd name="adj" fmla="val 14545"/>
            </a:avLst>
          </a:prstGeom>
          <a:solidFill>
            <a:srgbClr val="F2B134"/>
          </a:solidFill>
          <a:ln w="6350">
            <a:solidFill>
              <a:srgbClr val="F2B134"/>
            </a:solidFill>
          </a:ln>
        </p:spPr>
        <p:txBody>
          <a:bodyPr wrap="square" lIns="76200" tIns="76200" rIns="76200" bIns="76200" rtlCol="0" anchor="ctr"/>
          <a:lstStyle/>
          <a:p>
            <a:pPr algn="ctr" indent="0" marL="0">
              <a:buNone/>
            </a:pPr>
            <a:r>
              <a:rPr lang="en-US" sz="1600" b="1" dirty="0">
                <a:solidFill>
                  <a:srgbClr val="1B2B3A"/>
                </a:solidFill>
                <a:latin typeface="Calibri" pitchFamily="34" charset="0"/>
                <a:ea typeface="Calibri" pitchFamily="34" charset="-122"/>
                <a:cs typeface="Calibri" pitchFamily="34" charset="-120"/>
              </a:rPr>
              <a:t>ACTIVITY 2  ·  3 min</a:t>
            </a:r>
            <a:endParaRPr lang="en-US" sz="1600" dirty="0"/>
          </a:p>
        </p:txBody>
      </p:sp>
      <p:sp>
        <p:nvSpPr>
          <p:cNvPr id="7" name="Text 4"/>
          <p:cNvSpPr txBox="1"/>
          <p:nvPr/>
        </p:nvSpPr>
        <p:spPr>
          <a:xfrm>
            <a:off x="3063240" y="1188720"/>
            <a:ext cx="2880360" cy="502920"/>
          </a:xfrm>
          <a:prstGeom prst="roundRect">
            <a:avLst>
              <a:gd name="adj" fmla="val 14545"/>
            </a:avLst>
          </a:prstGeom>
          <a:solidFill>
            <a:srgbClr val="EAF1F8"/>
          </a:solidFill>
          <a:ln w="6350">
            <a:solidFill>
              <a:srgbClr val="EAF1F8"/>
            </a:solidFill>
          </a:ln>
        </p:spPr>
        <p:txBody>
          <a:bodyPr wrap="square" lIns="76200" tIns="76200" rIns="76200" bIns="76200" rtlCol="0" anchor="ctr"/>
          <a:lstStyle/>
          <a:p>
            <a:pPr algn="ctr" indent="0" marL="0">
              <a:buNone/>
            </a:pPr>
            <a:r>
              <a:rPr lang="en-US" sz="1600" b="1" dirty="0">
                <a:solidFill>
                  <a:srgbClr val="14325C"/>
                </a:solidFill>
                <a:latin typeface="Calibri" pitchFamily="34" charset="0"/>
                <a:ea typeface="Calibri" pitchFamily="34" charset="-122"/>
                <a:cs typeface="Calibri" pitchFamily="34" charset="-120"/>
              </a:rPr>
              <a:t>30 s per turn · 3:00 total</a:t>
            </a:r>
            <a:endParaRPr lang="en-US" sz="1600" dirty="0"/>
          </a:p>
        </p:txBody>
      </p:sp>
      <p:sp>
        <p:nvSpPr>
          <p:cNvPr id="8" name="Text 5"/>
          <p:cNvSpPr txBox="1"/>
          <p:nvPr/>
        </p:nvSpPr>
        <p:spPr>
          <a:xfrm>
            <a:off x="457200" y="1920240"/>
            <a:ext cx="502920" cy="50292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6"/>
          <p:cNvSpPr txBox="1"/>
          <p:nvPr/>
        </p:nvSpPr>
        <p:spPr>
          <a:xfrm>
            <a:off x="1143000" y="1874520"/>
            <a:ext cx="4846320" cy="731520"/>
          </a:xfrm>
          <a:prstGeom prst="rect">
            <a:avLst/>
          </a:prstGeom>
          <a:noFill/>
          <a:ln/>
        </p:spPr>
        <p:txBody>
          <a:bodyPr wrap="square" lIns="0" tIns="0" rIns="0" bIns="0" rtlCol="0" anchor="ctr"/>
          <a:lstStyle/>
          <a:p>
            <a:pPr algn="l" indent="0" marL="0">
              <a:buNone/>
            </a:pPr>
            <a:r>
              <a:rPr lang="en-US" sz="1800" dirty="0">
                <a:solidFill>
                  <a:srgbClr val="1B2B3A"/>
                </a:solidFill>
                <a:latin typeface="Calibri" pitchFamily="34" charset="0"/>
                <a:ea typeface="Calibri" pitchFamily="34" charset="-122"/>
                <a:cs typeface="Calibri" pitchFamily="34" charset="-120"/>
              </a:rPr>
              <a:t>Both teams start from the same grainy image.</a:t>
            </a:r>
            <a:endParaRPr lang="en-US" sz="1800" dirty="0"/>
          </a:p>
        </p:txBody>
      </p:sp>
      <p:sp>
        <p:nvSpPr>
          <p:cNvPr id="10" name="Text 7"/>
          <p:cNvSpPr txBox="1"/>
          <p:nvPr/>
        </p:nvSpPr>
        <p:spPr>
          <a:xfrm>
            <a:off x="457200" y="2788920"/>
            <a:ext cx="502920" cy="50292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8"/>
          <p:cNvSpPr txBox="1"/>
          <p:nvPr/>
        </p:nvSpPr>
        <p:spPr>
          <a:xfrm>
            <a:off x="1143000" y="2743200"/>
            <a:ext cx="4846320" cy="731520"/>
          </a:xfrm>
          <a:prstGeom prst="rect">
            <a:avLst/>
          </a:prstGeom>
          <a:noFill/>
          <a:ln/>
        </p:spPr>
        <p:txBody>
          <a:bodyPr wrap="square" lIns="0" tIns="0" rIns="0" bIns="0" rtlCol="0" anchor="ctr"/>
          <a:lstStyle/>
          <a:p>
            <a:pPr algn="l" indent="0" marL="0">
              <a:buNone/>
            </a:pPr>
            <a:r>
              <a:rPr lang="en-US" sz="1800" dirty="0">
                <a:solidFill>
                  <a:srgbClr val="1B2B3A"/>
                </a:solidFill>
                <a:latin typeface="Calibri" pitchFamily="34" charset="0"/>
                <a:ea typeface="Calibri" pitchFamily="34" charset="-122"/>
                <a:cs typeface="Calibri" pitchFamily="34" charset="-120"/>
              </a:rPr>
              <a:t>Each turn: play a × card. It multiplies your last scan, so cards chain.</a:t>
            </a:r>
            <a:endParaRPr lang="en-US" sz="1800" dirty="0"/>
          </a:p>
        </p:txBody>
      </p:sp>
      <p:sp>
        <p:nvSpPr>
          <p:cNvPr id="12" name="Text 9"/>
          <p:cNvSpPr txBox="1"/>
          <p:nvPr/>
        </p:nvSpPr>
        <p:spPr>
          <a:xfrm>
            <a:off x="457200" y="3657600"/>
            <a:ext cx="502920" cy="50292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3" name="Text 10"/>
          <p:cNvSpPr txBox="1"/>
          <p:nvPr/>
        </p:nvSpPr>
        <p:spPr>
          <a:xfrm>
            <a:off x="1143000" y="3611880"/>
            <a:ext cx="4846320" cy="731520"/>
          </a:xfrm>
          <a:prstGeom prst="rect">
            <a:avLst/>
          </a:prstGeom>
          <a:noFill/>
          <a:ln/>
        </p:spPr>
        <p:txBody>
          <a:bodyPr wrap="square" lIns="0" tIns="0" rIns="0" bIns="0" rtlCol="0" anchor="ctr"/>
          <a:lstStyle/>
          <a:p>
            <a:pPr algn="l" indent="0" marL="0">
              <a:buNone/>
            </a:pPr>
            <a:r>
              <a:rPr lang="en-US" sz="1800" dirty="0">
                <a:solidFill>
                  <a:srgbClr val="1B2B3A"/>
                </a:solidFill>
                <a:latin typeface="Calibri" pitchFamily="34" charset="0"/>
                <a:ea typeface="Calibri" pitchFamily="34" charset="-122"/>
                <a:cs typeface="Calibri" pitchFamily="34" charset="-120"/>
              </a:rPr>
              <a:t>Order: first team once, then the other twice in a row, then alternate (L R R L R L R L). No copying: not the card your opponent just played.</a:t>
            </a:r>
            <a:endParaRPr lang="en-US" sz="1800" dirty="0"/>
          </a:p>
        </p:txBody>
      </p:sp>
      <p:sp>
        <p:nvSpPr>
          <p:cNvPr id="14" name="Text 11"/>
          <p:cNvSpPr txBox="1"/>
          <p:nvPr/>
        </p:nvSpPr>
        <p:spPr>
          <a:xfrm>
            <a:off x="457200" y="4526280"/>
            <a:ext cx="502920" cy="50292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5" name="Text 12"/>
          <p:cNvSpPr txBox="1"/>
          <p:nvPr/>
        </p:nvSpPr>
        <p:spPr>
          <a:xfrm>
            <a:off x="1143000" y="4480560"/>
            <a:ext cx="4846320" cy="731520"/>
          </a:xfrm>
          <a:prstGeom prst="rect">
            <a:avLst/>
          </a:prstGeom>
          <a:noFill/>
          <a:ln/>
        </p:spPr>
        <p:txBody>
          <a:bodyPr wrap="square" lIns="0" tIns="0" rIns="0" bIns="0" rtlCol="0" anchor="ctr"/>
          <a:lstStyle/>
          <a:p>
            <a:pPr algn="l" indent="0" marL="0">
              <a:buNone/>
            </a:pPr>
            <a:r>
              <a:rPr lang="en-US" sz="1800" dirty="0">
                <a:solidFill>
                  <a:srgbClr val="1B2B3A"/>
                </a:solidFill>
                <a:latin typeface="Calibri" pitchFamily="34" charset="0"/>
                <a:ea typeface="Calibri" pitchFamily="34" charset="-122"/>
                <a:cs typeface="Calibri" pitchFamily="34" charset="-120"/>
              </a:rPr>
              <a:t>4 scans each, or STAND (timeout = STAND). Last image counts.</a:t>
            </a:r>
            <a:endParaRPr lang="en-US" sz="1800" dirty="0"/>
          </a:p>
        </p:txBody>
      </p:sp>
      <p:sp>
        <p:nvSpPr>
          <p:cNvPr id="16" name="Text 13"/>
          <p:cNvSpPr txBox="1"/>
          <p:nvPr/>
        </p:nvSpPr>
        <p:spPr>
          <a:xfrm>
            <a:off x="457200" y="5440680"/>
            <a:ext cx="5486400" cy="731520"/>
          </a:xfrm>
          <a:prstGeom prst="roundRect">
            <a:avLst>
              <a:gd name="adj" fmla="val 10000"/>
            </a:avLst>
          </a:prstGeom>
          <a:solidFill>
            <a:srgbClr val="14325C"/>
          </a:solidFill>
          <a:ln w="6350">
            <a:solidFill>
              <a:srgbClr val="14325C"/>
            </a:solidFill>
          </a:ln>
        </p:spPr>
        <p:txBody>
          <a:bodyPr wrap="square" lIns="76200" tIns="76200" rIns="76200" bIns="76200"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Score = Quality × 2 − Dose</a:t>
            </a:r>
            <a:endParaRPr lang="en-US" sz="2600" dirty="0"/>
          </a:p>
        </p:txBody>
      </p:sp>
      <p:pic>
        <p:nvPicPr>
          <p:cNvPr id="17" name="Image 0" descr="D:\Lectures\Diagnostic Imaging\Homework_1\topic1\_build\fig\start.png">    </p:cNvPr>
          <p:cNvPicPr>
            <a:picLocks noChangeAspect="1"/>
          </p:cNvPicPr>
          <p:nvPr/>
        </p:nvPicPr>
        <p:blipFill>
          <a:blip r:embed="rId1"/>
          <a:stretch>
            <a:fillRect/>
          </a:stretch>
        </p:blipFill>
        <p:spPr>
          <a:xfrm>
            <a:off x="6400800" y="1188720"/>
            <a:ext cx="2468880" cy="2468880"/>
          </a:xfrm>
          <a:prstGeom prst="rect">
            <a:avLst/>
          </a:prstGeom>
        </p:spPr>
      </p:pic>
      <p:sp>
        <p:nvSpPr>
          <p:cNvPr id="18" name="Shape 14"/>
          <p:cNvSpPr/>
          <p:nvPr/>
        </p:nvSpPr>
        <p:spPr>
          <a:xfrm>
            <a:off x="8915400" y="2423160"/>
            <a:ext cx="411480" cy="0"/>
          </a:xfrm>
          <a:prstGeom prst="line">
            <a:avLst/>
          </a:prstGeom>
          <a:noFill/>
          <a:ln w="38100">
            <a:solidFill>
              <a:srgbClr val="14325C"/>
            </a:solidFill>
            <a:prstDash val="solid"/>
            <a:tailEnd type="triangle"/>
          </a:ln>
        </p:spPr>
      </p:sp>
      <p:pic>
        <p:nvPicPr>
          <p:cNvPr id="19" name="Image 1" descr="D:\Lectures\Diagnostic Imaging\Homework_1\topic1\_build\fig\ideal.png">    </p:cNvPr>
          <p:cNvPicPr>
            <a:picLocks noChangeAspect="1"/>
          </p:cNvPicPr>
          <p:nvPr/>
        </p:nvPicPr>
        <p:blipFill>
          <a:blip r:embed="rId2"/>
          <a:stretch>
            <a:fillRect/>
          </a:stretch>
        </p:blipFill>
        <p:spPr>
          <a:xfrm>
            <a:off x="9372600" y="1188720"/>
            <a:ext cx="2359152" cy="2359152"/>
          </a:xfrm>
          <a:prstGeom prst="rect">
            <a:avLst/>
          </a:prstGeom>
        </p:spPr>
      </p:pic>
      <p:sp>
        <p:nvSpPr>
          <p:cNvPr id="20" name="Text 15"/>
          <p:cNvSpPr txBox="1"/>
          <p:nvPr/>
        </p:nvSpPr>
        <p:spPr>
          <a:xfrm>
            <a:off x="6400800" y="3703320"/>
            <a:ext cx="2468880" cy="365760"/>
          </a:xfrm>
          <a:prstGeom prst="rect">
            <a:avLst/>
          </a:prstGeom>
          <a:noFill/>
          <a:ln/>
        </p:spPr>
        <p:txBody>
          <a:bodyPr wrap="square" lIns="0" tIns="0" rIns="0" bIns="0" rtlCol="0" anchor="t"/>
          <a:lstStyle/>
          <a:p>
            <a:pPr algn="ctr" indent="0" marL="0">
              <a:buNone/>
            </a:pPr>
            <a:r>
              <a:rPr lang="en-US" sz="1500" dirty="0">
                <a:solidFill>
                  <a:srgbClr val="5A6B7D"/>
                </a:solidFill>
                <a:latin typeface="Calibri" pitchFamily="34" charset="0"/>
                <a:ea typeface="Calibri" pitchFamily="34" charset="-122"/>
                <a:cs typeface="Calibri" pitchFamily="34" charset="-120"/>
              </a:rPr>
              <a:t>Start: both teams</a:t>
            </a:r>
            <a:endParaRPr lang="en-US" sz="1500" dirty="0"/>
          </a:p>
        </p:txBody>
      </p:sp>
      <p:sp>
        <p:nvSpPr>
          <p:cNvPr id="21" name="Text 16"/>
          <p:cNvSpPr txBox="1"/>
          <p:nvPr/>
        </p:nvSpPr>
        <p:spPr>
          <a:xfrm>
            <a:off x="9372600" y="3703320"/>
            <a:ext cx="2359152" cy="365760"/>
          </a:xfrm>
          <a:prstGeom prst="rect">
            <a:avLst/>
          </a:prstGeom>
          <a:noFill/>
          <a:ln/>
        </p:spPr>
        <p:txBody>
          <a:bodyPr wrap="square" lIns="0" tIns="0" rIns="0" bIns="0" rtlCol="0" anchor="t"/>
          <a:lstStyle/>
          <a:p>
            <a:pPr algn="ctr" indent="0" marL="0">
              <a:buNone/>
            </a:pPr>
            <a:r>
              <a:rPr lang="en-US" sz="1500" dirty="0">
                <a:solidFill>
                  <a:srgbClr val="5A6B7D"/>
                </a:solidFill>
                <a:latin typeface="Calibri" pitchFamily="34" charset="0"/>
                <a:ea typeface="Calibri" pitchFamily="34" charset="-122"/>
                <a:cs typeface="Calibri" pitchFamily="34" charset="-120"/>
              </a:rPr>
              <a:t>Ideal</a:t>
            </a:r>
            <a:endParaRPr lang="en-US" sz="1500" dirty="0"/>
          </a:p>
        </p:txBody>
      </p:sp>
      <p:sp>
        <p:nvSpPr>
          <p:cNvPr id="22" name="Text 17"/>
          <p:cNvSpPr txBox="1"/>
          <p:nvPr/>
        </p:nvSpPr>
        <p:spPr>
          <a:xfrm>
            <a:off x="6400800"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×⅙</a:t>
            </a:r>
            <a:endParaRPr lang="en-US" sz="1500" dirty="0"/>
          </a:p>
        </p:txBody>
      </p:sp>
      <p:sp>
        <p:nvSpPr>
          <p:cNvPr id="23" name="Text 18"/>
          <p:cNvSpPr txBox="1"/>
          <p:nvPr/>
        </p:nvSpPr>
        <p:spPr>
          <a:xfrm>
            <a:off x="7004304"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×¼</a:t>
            </a:r>
            <a:endParaRPr lang="en-US" sz="1500" dirty="0"/>
          </a:p>
        </p:txBody>
      </p:sp>
      <p:sp>
        <p:nvSpPr>
          <p:cNvPr id="24" name="Text 19"/>
          <p:cNvSpPr txBox="1"/>
          <p:nvPr/>
        </p:nvSpPr>
        <p:spPr>
          <a:xfrm>
            <a:off x="7607808"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×⅓</a:t>
            </a:r>
            <a:endParaRPr lang="en-US" sz="1500" dirty="0"/>
          </a:p>
        </p:txBody>
      </p:sp>
      <p:sp>
        <p:nvSpPr>
          <p:cNvPr id="25" name="Text 20"/>
          <p:cNvSpPr txBox="1"/>
          <p:nvPr/>
        </p:nvSpPr>
        <p:spPr>
          <a:xfrm>
            <a:off x="8211312"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×½</a:t>
            </a:r>
            <a:endParaRPr lang="en-US" sz="1500" dirty="0"/>
          </a:p>
        </p:txBody>
      </p:sp>
      <p:sp>
        <p:nvSpPr>
          <p:cNvPr id="26" name="Text 21"/>
          <p:cNvSpPr txBox="1"/>
          <p:nvPr/>
        </p:nvSpPr>
        <p:spPr>
          <a:xfrm>
            <a:off x="8814816"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×1.5</a:t>
            </a:r>
            <a:endParaRPr lang="en-US" sz="1500" dirty="0"/>
          </a:p>
        </p:txBody>
      </p:sp>
      <p:sp>
        <p:nvSpPr>
          <p:cNvPr id="27" name="Text 22"/>
          <p:cNvSpPr txBox="1"/>
          <p:nvPr/>
        </p:nvSpPr>
        <p:spPr>
          <a:xfrm>
            <a:off x="9418320"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×2</a:t>
            </a:r>
            <a:endParaRPr lang="en-US" sz="1500" dirty="0"/>
          </a:p>
        </p:txBody>
      </p:sp>
      <p:sp>
        <p:nvSpPr>
          <p:cNvPr id="28" name="Text 23"/>
          <p:cNvSpPr txBox="1"/>
          <p:nvPr/>
        </p:nvSpPr>
        <p:spPr>
          <a:xfrm>
            <a:off x="10021824"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×3</a:t>
            </a:r>
            <a:endParaRPr lang="en-US" sz="1500" dirty="0"/>
          </a:p>
        </p:txBody>
      </p:sp>
      <p:sp>
        <p:nvSpPr>
          <p:cNvPr id="29" name="Text 24"/>
          <p:cNvSpPr txBox="1"/>
          <p:nvPr/>
        </p:nvSpPr>
        <p:spPr>
          <a:xfrm>
            <a:off x="10625328"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×4</a:t>
            </a:r>
            <a:endParaRPr lang="en-US" sz="1500" dirty="0"/>
          </a:p>
        </p:txBody>
      </p:sp>
      <p:sp>
        <p:nvSpPr>
          <p:cNvPr id="30" name="Text 25"/>
          <p:cNvSpPr txBox="1"/>
          <p:nvPr/>
        </p:nvSpPr>
        <p:spPr>
          <a:xfrm>
            <a:off x="11228832" y="4297680"/>
            <a:ext cx="548640" cy="548640"/>
          </a:xfrm>
          <a:prstGeom prst="roundRect">
            <a:avLst>
              <a:gd name="adj" fmla="val 13333"/>
            </a:avLst>
          </a:prstGeom>
          <a:solidFill>
            <a:srgbClr val="FFFFFF"/>
          </a:solidFill>
          <a:ln w="19050">
            <a:solidFill>
              <a:srgbClr val="14325C"/>
            </a:solidFill>
          </a:ln>
        </p:spPr>
        <p:txBody>
          <a:bodyPr wrap="square" lIns="0" tIns="0" rIns="0" bIns="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×6</a:t>
            </a:r>
            <a:endParaRPr lang="en-US" sz="1500" dirty="0"/>
          </a:p>
        </p:txBody>
      </p:sp>
      <p:sp>
        <p:nvSpPr>
          <p:cNvPr id="31" name="Text 26"/>
          <p:cNvSpPr txBox="1"/>
          <p:nvPr/>
        </p:nvSpPr>
        <p:spPr>
          <a:xfrm>
            <a:off x="6400800" y="4983480"/>
            <a:ext cx="5303520" cy="320040"/>
          </a:xfrm>
          <a:prstGeom prst="rect">
            <a:avLst/>
          </a:prstGeom>
          <a:noFill/>
          <a:ln/>
        </p:spPr>
        <p:txBody>
          <a:bodyPr wrap="square" lIns="0" tIns="0" rIns="0" bIns="0" rtlCol="0" anchor="t"/>
          <a:lstStyle/>
          <a:p>
            <a:pPr algn="l" indent="0" marL="0">
              <a:buNone/>
            </a:pPr>
            <a:r>
              <a:rPr lang="en-US" sz="1500" b="1" dirty="0">
                <a:solidFill>
                  <a:srgbClr val="14325C"/>
                </a:solidFill>
                <a:latin typeface="Calibri" pitchFamily="34" charset="0"/>
                <a:ea typeface="Calibri" pitchFamily="34" charset="-122"/>
                <a:cs typeface="Calibri" pitchFamily="34" charset="-120"/>
              </a:rPr>
              <a:t>Cards chain on your last scan</a:t>
            </a:r>
            <a:endParaRPr lang="en-US" sz="1500" dirty="0"/>
          </a:p>
        </p:txBody>
      </p:sp>
      <p:sp>
        <p:nvSpPr>
          <p:cNvPr id="32" name="Text 27"/>
          <p:cNvSpPr txBox="1"/>
          <p:nvPr/>
        </p:nvSpPr>
        <p:spPr>
          <a:xfrm>
            <a:off x="6400800" y="5321808"/>
            <a:ext cx="1188720" cy="274320"/>
          </a:xfrm>
          <a:prstGeom prst="rect">
            <a:avLst/>
          </a:prstGeom>
          <a:noFill/>
          <a:ln/>
        </p:spPr>
        <p:txBody>
          <a:bodyPr wrap="square" lIns="0" tIns="0" rIns="0" bIns="0" rtlCol="0" anchor="ctr"/>
          <a:lstStyle/>
          <a:p>
            <a:pPr algn="l" indent="0" marL="0">
              <a:buNone/>
            </a:pPr>
            <a:r>
              <a:rPr lang="en-US" sz="1400" dirty="0">
                <a:solidFill>
                  <a:srgbClr val="5A6B7D"/>
                </a:solidFill>
                <a:latin typeface="Calibri" pitchFamily="34" charset="0"/>
                <a:ea typeface="Calibri" pitchFamily="34" charset="-122"/>
                <a:cs typeface="Calibri" pitchFamily="34" charset="-120"/>
              </a:rPr>
              <a:t>start</a:t>
            </a:r>
            <a:endParaRPr lang="en-US" sz="1400" dirty="0"/>
          </a:p>
        </p:txBody>
      </p:sp>
      <p:sp>
        <p:nvSpPr>
          <p:cNvPr id="33" name="Shape 28"/>
          <p:cNvSpPr/>
          <p:nvPr/>
        </p:nvSpPr>
        <p:spPr>
          <a:xfrm>
            <a:off x="7635240" y="5349240"/>
            <a:ext cx="91440" cy="219456"/>
          </a:xfrm>
          <a:prstGeom prst="rect">
            <a:avLst/>
          </a:prstGeom>
          <a:solidFill>
            <a:srgbClr val="F2B134"/>
          </a:solidFill>
          <a:ln w="6350">
            <a:solidFill>
              <a:srgbClr val="F2B134"/>
            </a:solidFill>
            <a:prstDash val="solid"/>
          </a:ln>
        </p:spPr>
      </p:sp>
      <p:sp>
        <p:nvSpPr>
          <p:cNvPr id="34" name="Text 29"/>
          <p:cNvSpPr txBox="1"/>
          <p:nvPr/>
        </p:nvSpPr>
        <p:spPr>
          <a:xfrm>
            <a:off x="7836408" y="5321808"/>
            <a:ext cx="2926080" cy="274320"/>
          </a:xfrm>
          <a:prstGeom prst="rect">
            <a:avLst/>
          </a:prstGeom>
          <a:noFill/>
          <a:ln/>
        </p:spPr>
        <p:txBody>
          <a:bodyPr wrap="square" lIns="0" tIns="0" rIns="0" bIns="0" rtlCol="0" anchor="ctr"/>
          <a:lstStyle/>
          <a:p>
            <a:pPr algn="l" indent="0" marL="0">
              <a:buNone/>
            </a:pPr>
            <a:r>
              <a:rPr lang="en-US" sz="1400" b="1" dirty="0">
                <a:solidFill>
                  <a:srgbClr val="1B2B3A"/>
                </a:solidFill>
                <a:latin typeface="Calibri" pitchFamily="34" charset="0"/>
                <a:ea typeface="Calibri" pitchFamily="34" charset="-122"/>
                <a:cs typeface="Calibri" pitchFamily="34" charset="-120"/>
              </a:rPr>
              <a:t>1</a:t>
            </a:r>
            <a:endParaRPr lang="en-US" sz="1400" dirty="0"/>
          </a:p>
        </p:txBody>
      </p:sp>
      <p:sp>
        <p:nvSpPr>
          <p:cNvPr id="35" name="Text 30"/>
          <p:cNvSpPr txBox="1"/>
          <p:nvPr/>
        </p:nvSpPr>
        <p:spPr>
          <a:xfrm>
            <a:off x="6400800" y="5650992"/>
            <a:ext cx="1188720" cy="274320"/>
          </a:xfrm>
          <a:prstGeom prst="rect">
            <a:avLst/>
          </a:prstGeom>
          <a:noFill/>
          <a:ln/>
        </p:spPr>
        <p:txBody>
          <a:bodyPr wrap="square" lIns="0" tIns="0" rIns="0" bIns="0" rtlCol="0" anchor="ctr"/>
          <a:lstStyle/>
          <a:p>
            <a:pPr algn="l" indent="0" marL="0">
              <a:buNone/>
            </a:pPr>
            <a:r>
              <a:rPr lang="en-US" sz="1400" dirty="0">
                <a:solidFill>
                  <a:srgbClr val="5A6B7D"/>
                </a:solidFill>
                <a:latin typeface="Calibri" pitchFamily="34" charset="0"/>
                <a:ea typeface="Calibri" pitchFamily="34" charset="-122"/>
                <a:cs typeface="Calibri" pitchFamily="34" charset="-120"/>
              </a:rPr>
              <a:t>play ×6</a:t>
            </a:r>
            <a:endParaRPr lang="en-US" sz="1400" dirty="0"/>
          </a:p>
        </p:txBody>
      </p:sp>
      <p:sp>
        <p:nvSpPr>
          <p:cNvPr id="36" name="Shape 31"/>
          <p:cNvSpPr/>
          <p:nvPr/>
        </p:nvSpPr>
        <p:spPr>
          <a:xfrm>
            <a:off x="7635240" y="5678424"/>
            <a:ext cx="548640" cy="219456"/>
          </a:xfrm>
          <a:prstGeom prst="rect">
            <a:avLst/>
          </a:prstGeom>
          <a:solidFill>
            <a:srgbClr val="1FB5A8"/>
          </a:solidFill>
          <a:ln w="6350">
            <a:solidFill>
              <a:srgbClr val="1FB5A8"/>
            </a:solidFill>
            <a:prstDash val="solid"/>
          </a:ln>
        </p:spPr>
      </p:sp>
      <p:sp>
        <p:nvSpPr>
          <p:cNvPr id="37" name="Text 32"/>
          <p:cNvSpPr txBox="1"/>
          <p:nvPr/>
        </p:nvSpPr>
        <p:spPr>
          <a:xfrm>
            <a:off x="8293608" y="5650992"/>
            <a:ext cx="2926080" cy="274320"/>
          </a:xfrm>
          <a:prstGeom prst="rect">
            <a:avLst/>
          </a:prstGeom>
          <a:noFill/>
          <a:ln/>
        </p:spPr>
        <p:txBody>
          <a:bodyPr wrap="square" lIns="0" tIns="0" rIns="0" bIns="0" rtlCol="0" anchor="ctr"/>
          <a:lstStyle/>
          <a:p>
            <a:pPr algn="l" indent="0" marL="0">
              <a:buNone/>
            </a:pPr>
            <a:r>
              <a:rPr lang="en-US" sz="1400" b="1" dirty="0">
                <a:solidFill>
                  <a:srgbClr val="1B2B3A"/>
                </a:solidFill>
                <a:latin typeface="Calibri" pitchFamily="34" charset="0"/>
                <a:ea typeface="Calibri" pitchFamily="34" charset="-122"/>
                <a:cs typeface="Calibri" pitchFamily="34" charset="-120"/>
              </a:rPr>
              <a:t>= 6 × start</a:t>
            </a:r>
            <a:endParaRPr lang="en-US" sz="1400" dirty="0"/>
          </a:p>
        </p:txBody>
      </p:sp>
      <p:sp>
        <p:nvSpPr>
          <p:cNvPr id="38" name="Text 33"/>
          <p:cNvSpPr txBox="1"/>
          <p:nvPr/>
        </p:nvSpPr>
        <p:spPr>
          <a:xfrm>
            <a:off x="6400800" y="5980176"/>
            <a:ext cx="1188720" cy="274320"/>
          </a:xfrm>
          <a:prstGeom prst="rect">
            <a:avLst/>
          </a:prstGeom>
          <a:noFill/>
          <a:ln/>
        </p:spPr>
        <p:txBody>
          <a:bodyPr wrap="square" lIns="0" tIns="0" rIns="0" bIns="0" rtlCol="0" anchor="ctr"/>
          <a:lstStyle/>
          <a:p>
            <a:pPr algn="l" indent="0" marL="0">
              <a:buNone/>
            </a:pPr>
            <a:r>
              <a:rPr lang="en-US" sz="1400" dirty="0">
                <a:solidFill>
                  <a:srgbClr val="5A6B7D"/>
                </a:solidFill>
                <a:latin typeface="Calibri" pitchFamily="34" charset="0"/>
                <a:ea typeface="Calibri" pitchFamily="34" charset="-122"/>
                <a:cs typeface="Calibri" pitchFamily="34" charset="-120"/>
              </a:rPr>
              <a:t>then ×1.5</a:t>
            </a:r>
            <a:endParaRPr lang="en-US" sz="1400" dirty="0"/>
          </a:p>
        </p:txBody>
      </p:sp>
      <p:sp>
        <p:nvSpPr>
          <p:cNvPr id="39" name="Shape 34"/>
          <p:cNvSpPr/>
          <p:nvPr/>
        </p:nvSpPr>
        <p:spPr>
          <a:xfrm>
            <a:off x="7635240" y="6007608"/>
            <a:ext cx="822960" cy="219456"/>
          </a:xfrm>
          <a:prstGeom prst="rect">
            <a:avLst/>
          </a:prstGeom>
          <a:solidFill>
            <a:srgbClr val="1FB5A8"/>
          </a:solidFill>
          <a:ln w="6350">
            <a:solidFill>
              <a:srgbClr val="1FB5A8"/>
            </a:solidFill>
            <a:prstDash val="solid"/>
          </a:ln>
        </p:spPr>
      </p:sp>
      <p:sp>
        <p:nvSpPr>
          <p:cNvPr id="40" name="Text 35"/>
          <p:cNvSpPr txBox="1"/>
          <p:nvPr/>
        </p:nvSpPr>
        <p:spPr>
          <a:xfrm>
            <a:off x="8567928" y="5980176"/>
            <a:ext cx="2926080" cy="274320"/>
          </a:xfrm>
          <a:prstGeom prst="rect">
            <a:avLst/>
          </a:prstGeom>
          <a:noFill/>
          <a:ln/>
        </p:spPr>
        <p:txBody>
          <a:bodyPr wrap="square" lIns="0" tIns="0" rIns="0" bIns="0" rtlCol="0" anchor="ctr"/>
          <a:lstStyle/>
          <a:p>
            <a:pPr algn="l" indent="0" marL="0">
              <a:buNone/>
            </a:pPr>
            <a:r>
              <a:rPr lang="en-US" sz="1400" b="1" dirty="0">
                <a:solidFill>
                  <a:srgbClr val="1B2B3A"/>
                </a:solidFill>
                <a:latin typeface="Calibri" pitchFamily="34" charset="0"/>
                <a:ea typeface="Calibri" pitchFamily="34" charset="-122"/>
                <a:cs typeface="Calibri" pitchFamily="34" charset="-120"/>
              </a:rPr>
              <a:t>= 9 × start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The number your eyes can’t see: EI, DI and dose creep</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AAPM Report No. 116 (2009) and IEC 62494-1 (2008); DI action bands as summarised in Seibert, IUPESM slides (see sources.md). Images: simulated by the group.</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12</a:t>
            </a:r>
            <a:endParaRPr lang="en-US" sz="1000" dirty="0"/>
          </a:p>
        </p:txBody>
      </p:sp>
      <p:pic>
        <p:nvPicPr>
          <p:cNvPr id="6" name="Image 0" descr="D:\Lectures\Diagnostic Imaging\Homework_1\topic1\_build\fig\ideal.png">    </p:cNvPr>
          <p:cNvPicPr>
            <a:picLocks noChangeAspect="1"/>
          </p:cNvPicPr>
          <p:nvPr/>
        </p:nvPicPr>
        <p:blipFill>
          <a:blip r:embed="rId1"/>
          <a:stretch>
            <a:fillRect/>
          </a:stretch>
        </p:blipFill>
        <p:spPr>
          <a:xfrm>
            <a:off x="457200" y="1280160"/>
            <a:ext cx="2514600" cy="2514600"/>
          </a:xfrm>
          <a:prstGeom prst="rect">
            <a:avLst/>
          </a:prstGeom>
        </p:spPr>
      </p:pic>
      <p:pic>
        <p:nvPicPr>
          <p:cNvPr id="7" name="Image 1" descr="D:\Lectures\Diagnostic Imaging\Homework_1\topic1\_build\fig\dr_3x.png">    </p:cNvPr>
          <p:cNvPicPr>
            <a:picLocks noChangeAspect="1"/>
          </p:cNvPicPr>
          <p:nvPr/>
        </p:nvPicPr>
        <p:blipFill>
          <a:blip r:embed="rId2"/>
          <a:stretch>
            <a:fillRect/>
          </a:stretch>
        </p:blipFill>
        <p:spPr>
          <a:xfrm>
            <a:off x="3108960" y="1280160"/>
            <a:ext cx="2514600" cy="2514600"/>
          </a:xfrm>
          <a:prstGeom prst="rect">
            <a:avLst/>
          </a:prstGeom>
        </p:spPr>
      </p:pic>
      <p:sp>
        <p:nvSpPr>
          <p:cNvPr id="8" name="Text 3"/>
          <p:cNvSpPr txBox="1"/>
          <p:nvPr/>
        </p:nvSpPr>
        <p:spPr>
          <a:xfrm>
            <a:off x="457200" y="3840480"/>
            <a:ext cx="2514600" cy="365760"/>
          </a:xfrm>
          <a:prstGeom prst="rect">
            <a:avLst/>
          </a:prstGeom>
          <a:noFill/>
          <a:ln/>
        </p:spPr>
        <p:txBody>
          <a:bodyPr wrap="square" lIns="0" tIns="0" rIns="0" bIns="0" rtlCol="0" anchor="t"/>
          <a:lstStyle/>
          <a:p>
            <a:pPr algn="ctr" indent="0" marL="0">
              <a:buNone/>
            </a:pPr>
            <a:r>
              <a:rPr lang="en-US" sz="1800" b="1" dirty="0">
                <a:solidFill>
                  <a:srgbClr val="0E7C74"/>
                </a:solidFill>
                <a:latin typeface="Calibri" pitchFamily="34" charset="0"/>
                <a:ea typeface="Calibri" pitchFamily="34" charset="-122"/>
                <a:cs typeface="Calibri" pitchFamily="34" charset="-120"/>
              </a:rPr>
              <a:t>1×  ·  DI 0.0</a:t>
            </a:r>
            <a:endParaRPr lang="en-US" sz="1800" dirty="0"/>
          </a:p>
        </p:txBody>
      </p:sp>
      <p:sp>
        <p:nvSpPr>
          <p:cNvPr id="9" name="Text 4"/>
          <p:cNvSpPr txBox="1"/>
          <p:nvPr/>
        </p:nvSpPr>
        <p:spPr>
          <a:xfrm>
            <a:off x="3108960" y="3840480"/>
            <a:ext cx="2514600" cy="365760"/>
          </a:xfrm>
          <a:prstGeom prst="rect">
            <a:avLst/>
          </a:prstGeom>
          <a:noFill/>
          <a:ln/>
        </p:spPr>
        <p:txBody>
          <a:bodyPr wrap="square" lIns="0" tIns="0" rIns="0" bIns="0" rtlCol="0" anchor="t"/>
          <a:lstStyle/>
          <a:p>
            <a:pPr algn="ctr" indent="0" marL="0">
              <a:buNone/>
            </a:pPr>
            <a:r>
              <a:rPr lang="en-US" sz="1800" b="1" dirty="0">
                <a:solidFill>
                  <a:srgbClr val="E2574C"/>
                </a:solidFill>
                <a:latin typeface="Calibri" pitchFamily="34" charset="0"/>
                <a:ea typeface="Calibri" pitchFamily="34" charset="-122"/>
                <a:cs typeface="Calibri" pitchFamily="34" charset="-120"/>
              </a:rPr>
              <a:t>3×  ·  DI +4.8</a:t>
            </a:r>
            <a:endParaRPr lang="en-US" sz="1800" dirty="0"/>
          </a:p>
        </p:txBody>
      </p:sp>
      <p:sp>
        <p:nvSpPr>
          <p:cNvPr id="10" name="Text 5"/>
          <p:cNvSpPr txBox="1"/>
          <p:nvPr/>
        </p:nvSpPr>
        <p:spPr>
          <a:xfrm>
            <a:off x="457200" y="4343400"/>
            <a:ext cx="5166360" cy="731520"/>
          </a:xfrm>
          <a:prstGeom prst="rect">
            <a:avLst/>
          </a:prstGeom>
          <a:noFill/>
          <a:ln/>
        </p:spPr>
        <p:txBody>
          <a:bodyPr wrap="square" lIns="0" tIns="0" rIns="0" bIns="0" rtlCol="0" anchor="t"/>
          <a:lstStyle/>
          <a:p>
            <a:pPr algn="l" indent="0" marL="0">
              <a:buNone/>
            </a:pPr>
            <a:r>
              <a:rPr lang="en-US" sz="1800" dirty="0">
                <a:solidFill>
                  <a:srgbClr val="5A6B7D"/>
                </a:solidFill>
                <a:latin typeface="Calibri" pitchFamily="34" charset="0"/>
                <a:ea typeface="Calibri" pitchFamily="34" charset="-122"/>
                <a:cs typeface="Calibri" pitchFamily="34" charset="-120"/>
              </a:rPr>
              <a:t>Both look right. Only the DI shows who gave 3× the exposure.</a:t>
            </a:r>
            <a:endParaRPr lang="en-US" sz="1800" dirty="0"/>
          </a:p>
        </p:txBody>
      </p:sp>
      <p:sp>
        <p:nvSpPr>
          <p:cNvPr id="11" name="Text 6"/>
          <p:cNvSpPr txBox="1"/>
          <p:nvPr/>
        </p:nvSpPr>
        <p:spPr>
          <a:xfrm>
            <a:off x="6035040" y="1280160"/>
            <a:ext cx="5696712" cy="868680"/>
          </a:xfrm>
          <a:prstGeom prst="roundRect">
            <a:avLst>
              <a:gd name="adj" fmla="val 8421"/>
            </a:avLst>
          </a:prstGeom>
          <a:solidFill>
            <a:srgbClr val="14325C"/>
          </a:solidFill>
          <a:ln w="6350">
            <a:solidFill>
              <a:srgbClr val="14325C"/>
            </a:solidFill>
          </a:ln>
        </p:spPr>
        <p:txBody>
          <a:bodyPr wrap="square" lIns="76200" tIns="76200" rIns="76200" bIns="76200" rtlCol="0" anchor="ctr"/>
          <a:lstStyle/>
          <a:p>
            <a:pPr algn="ctr" indent="0" marL="0">
              <a:buNone/>
            </a:pPr>
            <a:r>
              <a:rPr lang="en-US" sz="2800" b="1" dirty="0">
                <a:solidFill>
                  <a:srgbClr val="FFFFFF"/>
                </a:solidFill>
                <a:latin typeface="Calibri" pitchFamily="34" charset="0"/>
                <a:ea typeface="Calibri" pitchFamily="34" charset="-122"/>
                <a:cs typeface="Calibri" pitchFamily="34" charset="-120"/>
              </a:rPr>
              <a:t>DI = 10 · log₁₀ (EI / EIₜ)</a:t>
            </a:r>
            <a:endParaRPr lang="en-US" sz="2800" dirty="0"/>
          </a:p>
        </p:txBody>
      </p:sp>
      <p:sp>
        <p:nvSpPr>
          <p:cNvPr id="12" name="Text 7"/>
          <p:cNvSpPr txBox="1"/>
          <p:nvPr/>
        </p:nvSpPr>
        <p:spPr>
          <a:xfrm>
            <a:off x="6035040" y="2286000"/>
            <a:ext cx="5696712" cy="731520"/>
          </a:xfrm>
          <a:prstGeom prst="rect">
            <a:avLst/>
          </a:prstGeom>
          <a:noFill/>
          <a:ln/>
        </p:spPr>
        <p:txBody>
          <a:bodyPr wrap="square" lIns="0" tIns="0" rIns="0" bIns="0" rtlCol="0" anchor="t"/>
          <a:lstStyle/>
          <a:p>
            <a:pPr algn="l" indent="0" marL="0">
              <a:buNone/>
            </a:pPr>
            <a:r>
              <a:rPr lang="en-US" sz="1700" dirty="0">
                <a:solidFill>
                  <a:srgbClr val="1B2B3A"/>
                </a:solidFill>
                <a:latin typeface="Calibri" pitchFamily="34" charset="0"/>
                <a:ea typeface="Calibri" pitchFamily="34" charset="-122"/>
                <a:cs typeface="Calibri" pitchFamily="34" charset="-120"/>
              </a:rPr>
              <a:t>EI: standardized detector-exposure number (not patient dose). EIₜ: target for the exam.   +3 ≈ 2× exposure · −3 ≈ ½×</a:t>
            </a:r>
            <a:endParaRPr lang="en-US" sz="1700" dirty="0"/>
          </a:p>
        </p:txBody>
      </p:sp>
      <p:pic>
        <p:nvPicPr>
          <p:cNvPr id="13" name="Image 2" descr="D:\Lectures\Diagnostic Imaging\Homework_1\topic1\_build\fig\di_scale.png">    </p:cNvPr>
          <p:cNvPicPr>
            <a:picLocks noChangeAspect="1"/>
          </p:cNvPicPr>
          <p:nvPr/>
        </p:nvPicPr>
        <p:blipFill>
          <a:blip r:embed="rId3"/>
          <a:stretch>
            <a:fillRect/>
          </a:stretch>
        </p:blipFill>
        <p:spPr>
          <a:xfrm>
            <a:off x="6035040" y="3108960"/>
            <a:ext cx="5696712" cy="1152906"/>
          </a:xfrm>
          <a:prstGeom prst="rect">
            <a:avLst/>
          </a:prstGeom>
        </p:spPr>
      </p:pic>
      <p:sp>
        <p:nvSpPr>
          <p:cNvPr id="14" name="Text 8"/>
          <p:cNvSpPr txBox="1"/>
          <p:nvPr/>
        </p:nvSpPr>
        <p:spPr>
          <a:xfrm>
            <a:off x="6035040" y="4434840"/>
            <a:ext cx="5696712" cy="731520"/>
          </a:xfrm>
          <a:prstGeom prst="rect">
            <a:avLst/>
          </a:prstGeom>
          <a:noFill/>
          <a:ln/>
        </p:spPr>
        <p:txBody>
          <a:bodyPr wrap="square" lIns="0" tIns="0" rIns="0" bIns="0" rtlCol="0" anchor="t"/>
          <a:lstStyle/>
          <a:p>
            <a:pPr algn="l" indent="0" marL="0">
              <a:buNone/>
            </a:pPr>
            <a:r>
              <a:rPr lang="en-US" sz="1700" b="1" dirty="0">
                <a:solidFill>
                  <a:srgbClr val="E2574C"/>
                </a:solidFill>
                <a:latin typeface="Calibri" pitchFamily="34" charset="0"/>
                <a:ea typeface="Calibri" pitchFamily="34" charset="-122"/>
                <a:cs typeface="Calibri" pitchFamily="34" charset="-120"/>
              </a:rPr>
              <a:t>Dose creep: exposures drift upward because over-exposed digital images look fine.</a:t>
            </a:r>
            <a:endParaRPr lang="en-US" sz="1700" dirty="0"/>
          </a:p>
        </p:txBody>
      </p:sp>
      <p:sp>
        <p:nvSpPr>
          <p:cNvPr id="15" name="Text 9"/>
          <p:cNvSpPr txBox="1"/>
          <p:nvPr/>
        </p:nvSpPr>
        <p:spPr>
          <a:xfrm>
            <a:off x="457200" y="5486400"/>
            <a:ext cx="11274552" cy="731520"/>
          </a:xfrm>
          <a:prstGeom prst="roundRect">
            <a:avLst>
              <a:gd name="adj" fmla="val 10000"/>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2200" b="1" dirty="0">
                <a:solidFill>
                  <a:srgbClr val="FFFFFF"/>
                </a:solidFill>
                <a:latin typeface="Calibri" pitchFamily="34" charset="0"/>
                <a:ea typeface="Calibri" pitchFamily="34" charset="-122"/>
                <a:cs typeface="Calibri" pitchFamily="34" charset="-120"/>
              </a:rPr>
              <a:t>ALARA: read the number, not just the image</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Beyond the chest X-ray: fluoroscopy and mammography</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Seeram (2019) §1.6.3-1.6.4, Figs 1.12-1.13. Diagram redrawn by the group.</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13</a:t>
            </a:r>
            <a:endParaRPr lang="en-US" sz="1000" dirty="0"/>
          </a:p>
        </p:txBody>
      </p:sp>
      <p:sp>
        <p:nvSpPr>
          <p:cNvPr id="6" name="Text 3"/>
          <p:cNvSpPr txBox="1"/>
          <p:nvPr/>
        </p:nvSpPr>
        <p:spPr>
          <a:xfrm>
            <a:off x="457200" y="1188720"/>
            <a:ext cx="5486400" cy="548640"/>
          </a:xfrm>
          <a:prstGeom prst="roundRect">
            <a:avLst>
              <a:gd name="adj" fmla="val 13333"/>
            </a:avLst>
          </a:prstGeom>
          <a:solidFill>
            <a:srgbClr val="14325C"/>
          </a:solidFill>
          <a:ln w="6350">
            <a:solidFill>
              <a:srgbClr val="14325C"/>
            </a:solidFill>
          </a:ln>
        </p:spPr>
        <p:txBody>
          <a:bodyPr wrap="square" lIns="76200" tIns="76200" rIns="76200" bIns="762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Digital fluoroscopy and DSA</a:t>
            </a:r>
            <a:endParaRPr lang="en-US" sz="2000" dirty="0"/>
          </a:p>
        </p:txBody>
      </p:sp>
      <p:sp>
        <p:nvSpPr>
          <p:cNvPr id="7" name="Text 4"/>
          <p:cNvSpPr txBox="1"/>
          <p:nvPr/>
        </p:nvSpPr>
        <p:spPr>
          <a:xfrm>
            <a:off x="457200" y="2011680"/>
            <a:ext cx="1508760" cy="1005840"/>
          </a:xfrm>
          <a:prstGeom prst="roundRect">
            <a:avLst>
              <a:gd name="adj" fmla="val 7273"/>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Pre-contrast image</a:t>
            </a:r>
            <a:endParaRPr lang="en-US" sz="1500" dirty="0"/>
          </a:p>
        </p:txBody>
      </p:sp>
      <p:sp>
        <p:nvSpPr>
          <p:cNvPr id="8" name="Text 5"/>
          <p:cNvSpPr txBox="1"/>
          <p:nvPr/>
        </p:nvSpPr>
        <p:spPr>
          <a:xfrm>
            <a:off x="2011680" y="2057400"/>
            <a:ext cx="457200" cy="914400"/>
          </a:xfrm>
          <a:prstGeom prst="rect">
            <a:avLst/>
          </a:prstGeom>
          <a:noFill/>
          <a:ln/>
        </p:spPr>
        <p:txBody>
          <a:bodyPr wrap="square" lIns="0" tIns="0" rIns="0" bIns="0" rtlCol="0" anchor="ctr"/>
          <a:lstStyle/>
          <a:p>
            <a:pPr algn="ctr" indent="0" marL="0">
              <a:buNone/>
            </a:pPr>
            <a:r>
              <a:rPr lang="en-US" sz="3600" b="1" dirty="0">
                <a:solidFill>
                  <a:srgbClr val="14325C"/>
                </a:solidFill>
                <a:latin typeface="Calibri" pitchFamily="34" charset="0"/>
                <a:ea typeface="Calibri" pitchFamily="34" charset="-122"/>
                <a:cs typeface="Calibri" pitchFamily="34" charset="-120"/>
              </a:rPr>
              <a:t>−</a:t>
            </a:r>
            <a:endParaRPr lang="en-US" sz="3600" dirty="0"/>
          </a:p>
        </p:txBody>
      </p:sp>
      <p:sp>
        <p:nvSpPr>
          <p:cNvPr id="9" name="Text 6"/>
          <p:cNvSpPr txBox="1"/>
          <p:nvPr/>
        </p:nvSpPr>
        <p:spPr>
          <a:xfrm>
            <a:off x="2514600" y="2011680"/>
            <a:ext cx="1508760" cy="1005840"/>
          </a:xfrm>
          <a:prstGeom prst="roundRect">
            <a:avLst>
              <a:gd name="adj" fmla="val 7273"/>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Post-contrast image</a:t>
            </a:r>
            <a:endParaRPr lang="en-US" sz="1500" dirty="0"/>
          </a:p>
        </p:txBody>
      </p:sp>
      <p:sp>
        <p:nvSpPr>
          <p:cNvPr id="10" name="Text 7"/>
          <p:cNvSpPr txBox="1"/>
          <p:nvPr/>
        </p:nvSpPr>
        <p:spPr>
          <a:xfrm>
            <a:off x="4069080" y="2057400"/>
            <a:ext cx="457200" cy="914400"/>
          </a:xfrm>
          <a:prstGeom prst="rect">
            <a:avLst/>
          </a:prstGeom>
          <a:noFill/>
          <a:ln/>
        </p:spPr>
        <p:txBody>
          <a:bodyPr wrap="square" lIns="0" tIns="0" rIns="0" bIns="0" rtlCol="0" anchor="ctr"/>
          <a:lstStyle/>
          <a:p>
            <a:pPr algn="ctr" indent="0" marL="0">
              <a:buNone/>
            </a:pPr>
            <a:r>
              <a:rPr lang="en-US" sz="3600" b="1" dirty="0">
                <a:solidFill>
                  <a:srgbClr val="14325C"/>
                </a:solidFill>
                <a:latin typeface="Calibri" pitchFamily="34" charset="0"/>
                <a:ea typeface="Calibri" pitchFamily="34" charset="-122"/>
                <a:cs typeface="Calibri" pitchFamily="34" charset="-120"/>
              </a:rPr>
              <a:t>=</a:t>
            </a:r>
            <a:endParaRPr lang="en-US" sz="3600" dirty="0"/>
          </a:p>
        </p:txBody>
      </p:sp>
      <p:sp>
        <p:nvSpPr>
          <p:cNvPr id="11" name="Text 8"/>
          <p:cNvSpPr txBox="1"/>
          <p:nvPr/>
        </p:nvSpPr>
        <p:spPr>
          <a:xfrm>
            <a:off x="4572000" y="2011680"/>
            <a:ext cx="1371600" cy="1005840"/>
          </a:xfrm>
          <a:prstGeom prst="roundRect">
            <a:avLst>
              <a:gd name="adj" fmla="val 7273"/>
            </a:avLst>
          </a:prstGeom>
          <a:solidFill>
            <a:srgbClr val="1FB5A8"/>
          </a:solidFill>
          <a:ln w="6350">
            <a:solidFill>
              <a:srgbClr val="1FB5A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Vessels only</a:t>
            </a:r>
            <a:endParaRPr lang="en-US" sz="1500" dirty="0"/>
          </a:p>
        </p:txBody>
      </p:sp>
      <p:sp>
        <p:nvSpPr>
          <p:cNvPr id="12" name="Text 9"/>
          <p:cNvSpPr txBox="1"/>
          <p:nvPr/>
        </p:nvSpPr>
        <p:spPr>
          <a:xfrm>
            <a:off x="457200" y="3337560"/>
            <a:ext cx="5486400" cy="2194560"/>
          </a:xfrm>
          <a:prstGeom prst="rect">
            <a:avLst/>
          </a:prstGeom>
          <a:noFill/>
          <a:ln/>
        </p:spPr>
        <p:txBody>
          <a:bodyPr wrap="square" lIns="0" tIns="0" rIns="0" bIns="0" rtlCol="0" anchor="t"/>
          <a:lstStyle/>
          <a:p>
            <a:pPr algn="l" marL="342900" indent="-342900">
              <a:spcAft>
                <a:spcPts val="800"/>
              </a:spcAft>
              <a:buSzPct val="100000"/>
              <a:buChar char="•"/>
            </a:pPr>
            <a:r>
              <a:rPr lang="en-US" sz="1700" dirty="0">
                <a:solidFill>
                  <a:srgbClr val="1B2B3A"/>
                </a:solidFill>
                <a:latin typeface="Calibri" pitchFamily="34" charset="0"/>
                <a:ea typeface="Calibri" pitchFamily="34" charset="-122"/>
                <a:cs typeface="Calibri" pitchFamily="34" charset="-120"/>
              </a:rPr>
              <a:t>Real-time moving images (GI tract, vessels)</a:t>
            </a:r>
            <a:endParaRPr lang="en-US" sz="1700" dirty="0"/>
          </a:p>
          <a:p>
            <a:pPr algn="l" marL="342900" indent="-342900">
              <a:spcAft>
                <a:spcPts val="800"/>
              </a:spcAft>
              <a:buSzPct val="100000"/>
              <a:buChar char="•"/>
            </a:pPr>
            <a:r>
              <a:rPr lang="en-US" sz="1700" dirty="0">
                <a:solidFill>
                  <a:srgbClr val="1B2B3A"/>
                </a:solidFill>
                <a:latin typeface="Calibri" pitchFamily="34" charset="0"/>
                <a:ea typeface="Calibri" pitchFamily="34" charset="-122"/>
                <a:cs typeface="Calibri" pitchFamily="34" charset="-120"/>
              </a:rPr>
              <a:t>Image intensifier + TV/CCD → ADC</a:t>
            </a:r>
            <a:endParaRPr lang="en-US" sz="1700" dirty="0"/>
          </a:p>
          <a:p>
            <a:pPr algn="l" marL="342900" indent="-342900">
              <a:spcAft>
                <a:spcPts val="800"/>
              </a:spcAft>
              <a:buSzPct val="100000"/>
              <a:buChar char="•"/>
            </a:pPr>
            <a:r>
              <a:rPr lang="en-US" sz="1700" dirty="0">
                <a:solidFill>
                  <a:srgbClr val="1B2B3A"/>
                </a:solidFill>
                <a:latin typeface="Calibri" pitchFamily="34" charset="0"/>
                <a:ea typeface="Calibri" pitchFamily="34" charset="-122"/>
                <a:cs typeface="Calibri" pitchFamily="34" charset="-120"/>
              </a:rPr>
              <a:t>Subtraction: temporal (in time) or energy (two kVp)</a:t>
            </a:r>
            <a:endParaRPr lang="en-US" sz="1700" dirty="0"/>
          </a:p>
        </p:txBody>
      </p:sp>
      <p:sp>
        <p:nvSpPr>
          <p:cNvPr id="13" name="Text 10"/>
          <p:cNvSpPr txBox="1"/>
          <p:nvPr/>
        </p:nvSpPr>
        <p:spPr>
          <a:xfrm>
            <a:off x="6309360" y="1188720"/>
            <a:ext cx="5422392" cy="548640"/>
          </a:xfrm>
          <a:prstGeom prst="roundRect">
            <a:avLst>
              <a:gd name="adj" fmla="val 13333"/>
            </a:avLst>
          </a:prstGeom>
          <a:solidFill>
            <a:srgbClr val="0E7C74"/>
          </a:solidFill>
          <a:ln w="6350">
            <a:solidFill>
              <a:srgbClr val="0E7C74"/>
            </a:solidFill>
          </a:ln>
        </p:spPr>
        <p:txBody>
          <a:bodyPr wrap="square" lIns="76200" tIns="76200" rIns="76200" bIns="762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Digital mammography</a:t>
            </a:r>
            <a:endParaRPr lang="en-US" sz="2000" dirty="0"/>
          </a:p>
        </p:txBody>
      </p:sp>
      <p:sp>
        <p:nvSpPr>
          <p:cNvPr id="14" name="Text 11"/>
          <p:cNvSpPr txBox="1"/>
          <p:nvPr/>
        </p:nvSpPr>
        <p:spPr>
          <a:xfrm>
            <a:off x="6309360" y="2011680"/>
            <a:ext cx="1261872"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CR</a:t>
            </a:r>
            <a:endParaRPr lang="en-US" sz="1500" dirty="0"/>
          </a:p>
        </p:txBody>
      </p:sp>
      <p:sp>
        <p:nvSpPr>
          <p:cNvPr id="15" name="Text 12"/>
          <p:cNvSpPr txBox="1"/>
          <p:nvPr/>
        </p:nvSpPr>
        <p:spPr>
          <a:xfrm>
            <a:off x="7680960" y="2011680"/>
            <a:ext cx="1261872"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Direct FPD</a:t>
            </a:r>
            <a:endParaRPr lang="en-US" sz="1500" dirty="0"/>
          </a:p>
        </p:txBody>
      </p:sp>
      <p:sp>
        <p:nvSpPr>
          <p:cNvPr id="16" name="Text 13"/>
          <p:cNvSpPr txBox="1"/>
          <p:nvPr/>
        </p:nvSpPr>
        <p:spPr>
          <a:xfrm>
            <a:off x="9052560" y="2011680"/>
            <a:ext cx="1261872"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Indirect FPD</a:t>
            </a:r>
            <a:endParaRPr lang="en-US" sz="1500" dirty="0"/>
          </a:p>
        </p:txBody>
      </p:sp>
      <p:sp>
        <p:nvSpPr>
          <p:cNvPr id="17" name="Text 14"/>
          <p:cNvSpPr txBox="1"/>
          <p:nvPr/>
        </p:nvSpPr>
        <p:spPr>
          <a:xfrm>
            <a:off x="10424160" y="2011680"/>
            <a:ext cx="1261872"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CCD</a:t>
            </a:r>
            <a:endParaRPr lang="en-US" sz="1500" dirty="0"/>
          </a:p>
        </p:txBody>
      </p:sp>
      <p:sp>
        <p:nvSpPr>
          <p:cNvPr id="18" name="Text 15"/>
          <p:cNvSpPr txBox="1"/>
          <p:nvPr/>
        </p:nvSpPr>
        <p:spPr>
          <a:xfrm>
            <a:off x="6309360" y="2788920"/>
            <a:ext cx="5394960" cy="274320"/>
          </a:xfrm>
          <a:prstGeom prst="rect">
            <a:avLst/>
          </a:prstGeom>
          <a:noFill/>
          <a:ln/>
        </p:spPr>
        <p:txBody>
          <a:bodyPr wrap="square" lIns="0" tIns="0" rIns="0" bIns="0" rtlCol="0" anchor="t"/>
          <a:lstStyle/>
          <a:p>
            <a:pPr algn="l" indent="0" marL="0">
              <a:buNone/>
            </a:pPr>
            <a:r>
              <a:rPr lang="en-US" sz="1400" i="1" dirty="0">
                <a:solidFill>
                  <a:srgbClr val="5A6B7D"/>
                </a:solidFill>
                <a:latin typeface="Calibri" pitchFamily="34" charset="0"/>
                <a:ea typeface="Calibri" pitchFamily="34" charset="-122"/>
                <a:cs typeface="Calibri" pitchFamily="34" charset="-120"/>
              </a:rPr>
              <a:t>detectors used</a:t>
            </a:r>
            <a:endParaRPr lang="en-US" sz="1400" dirty="0"/>
          </a:p>
        </p:txBody>
      </p:sp>
      <p:sp>
        <p:nvSpPr>
          <p:cNvPr id="19" name="Text 16"/>
          <p:cNvSpPr txBox="1"/>
          <p:nvPr/>
        </p:nvSpPr>
        <p:spPr>
          <a:xfrm>
            <a:off x="6309360" y="3337560"/>
            <a:ext cx="5422392" cy="2194560"/>
          </a:xfrm>
          <a:prstGeom prst="rect">
            <a:avLst/>
          </a:prstGeom>
          <a:noFill/>
          <a:ln/>
        </p:spPr>
        <p:txBody>
          <a:bodyPr wrap="square" lIns="0" tIns="0" rIns="0" bIns="0" rtlCol="0" anchor="t"/>
          <a:lstStyle/>
          <a:p>
            <a:pPr algn="l" marL="342900" indent="-342900">
              <a:spcAft>
                <a:spcPts val="800"/>
              </a:spcAft>
              <a:buSzPct val="100000"/>
              <a:buChar char="•"/>
            </a:pPr>
            <a:r>
              <a:rPr lang="en-US" sz="1700" dirty="0">
                <a:solidFill>
                  <a:srgbClr val="1B2B3A"/>
                </a:solidFill>
                <a:latin typeface="Calibri" pitchFamily="34" charset="0"/>
                <a:ea typeface="Calibri" pitchFamily="34" charset="-122"/>
                <a:cs typeface="Calibri" pitchFamily="34" charset="-120"/>
              </a:rPr>
              <a:t>Digital post-processing to enhance interpretation</a:t>
            </a:r>
            <a:endParaRPr lang="en-US" sz="1700" dirty="0"/>
          </a:p>
          <a:p>
            <a:pPr algn="l" marL="342900" indent="-342900">
              <a:spcAft>
                <a:spcPts val="800"/>
              </a:spcAft>
              <a:buSzPct val="100000"/>
              <a:buChar char="•"/>
            </a:pPr>
            <a:r>
              <a:rPr lang="en-US" sz="1700" dirty="0">
                <a:solidFill>
                  <a:srgbClr val="1B2B3A"/>
                </a:solidFill>
                <a:latin typeface="Calibri" pitchFamily="34" charset="0"/>
                <a:ea typeface="Calibri" pitchFamily="34" charset="-122"/>
                <a:cs typeface="Calibri" pitchFamily="34" charset="-120"/>
              </a:rPr>
              <a:t>CAD = “second reader” for microcalcifications and masses</a:t>
            </a:r>
            <a:endParaRPr lang="en-US" sz="1700" dirty="0"/>
          </a:p>
          <a:p>
            <a:pPr algn="l" marL="342900" indent="-342900">
              <a:spcAft>
                <a:spcPts val="800"/>
              </a:spcAft>
              <a:buSzPct val="100000"/>
              <a:buChar char="•"/>
            </a:pPr>
            <a:r>
              <a:rPr lang="en-US" sz="1700" dirty="0">
                <a:solidFill>
                  <a:srgbClr val="1B2B3A"/>
                </a:solidFill>
                <a:latin typeface="Calibri" pitchFamily="34" charset="0"/>
                <a:ea typeface="Calibri" pitchFamily="34" charset="-122"/>
                <a:cs typeface="Calibri" pitchFamily="34" charset="-120"/>
              </a:rPr>
              <a:t>Leads to digital tomosynthesis</a:t>
            </a:r>
            <a:endParaRPr lang="en-US" sz="1700" dirty="0"/>
          </a:p>
        </p:txBody>
      </p:sp>
      <p:sp>
        <p:nvSpPr>
          <p:cNvPr id="20" name="Text 17"/>
          <p:cNvSpPr txBox="1"/>
          <p:nvPr/>
        </p:nvSpPr>
        <p:spPr>
          <a:xfrm>
            <a:off x="457200" y="5669280"/>
            <a:ext cx="11274552" cy="594360"/>
          </a:xfrm>
          <a:prstGeom prst="roundRect">
            <a:avLst>
              <a:gd name="adj" fmla="val 12308"/>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Digital tools: process, subtract and flag, after the exposure</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PACS: the department’s backbone</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Redrawn from Seeram (2019) Fig 1.14, §1.4.4-1.7, §1.9. IHE: RSNA + HIMSS, 1998. Next-era terms: Seeram §1.9.2.</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14</a:t>
            </a:r>
            <a:endParaRPr lang="en-US" sz="1000" dirty="0"/>
          </a:p>
        </p:txBody>
      </p:sp>
      <p:sp>
        <p:nvSpPr>
          <p:cNvPr id="6" name="Text 3"/>
          <p:cNvSpPr txBox="1"/>
          <p:nvPr/>
        </p:nvSpPr>
        <p:spPr>
          <a:xfrm>
            <a:off x="457200" y="118872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CT</a:t>
            </a:r>
            <a:endParaRPr lang="en-US" sz="1500" dirty="0"/>
          </a:p>
        </p:txBody>
      </p:sp>
      <p:sp>
        <p:nvSpPr>
          <p:cNvPr id="7" name="Text 4"/>
          <p:cNvSpPr txBox="1"/>
          <p:nvPr/>
        </p:nvSpPr>
        <p:spPr>
          <a:xfrm>
            <a:off x="457200" y="173736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MRI</a:t>
            </a:r>
            <a:endParaRPr lang="en-US" sz="1500" dirty="0"/>
          </a:p>
        </p:txBody>
      </p:sp>
      <p:sp>
        <p:nvSpPr>
          <p:cNvPr id="8" name="Text 5"/>
          <p:cNvSpPr txBox="1"/>
          <p:nvPr/>
        </p:nvSpPr>
        <p:spPr>
          <a:xfrm>
            <a:off x="457200" y="228600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CR</a:t>
            </a:r>
            <a:endParaRPr lang="en-US" sz="1500" dirty="0"/>
          </a:p>
        </p:txBody>
      </p:sp>
      <p:sp>
        <p:nvSpPr>
          <p:cNvPr id="9" name="Text 6"/>
          <p:cNvSpPr txBox="1"/>
          <p:nvPr/>
        </p:nvSpPr>
        <p:spPr>
          <a:xfrm>
            <a:off x="457200" y="283464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DR</a:t>
            </a:r>
            <a:endParaRPr lang="en-US" sz="1500" dirty="0"/>
          </a:p>
        </p:txBody>
      </p:sp>
      <p:sp>
        <p:nvSpPr>
          <p:cNvPr id="10" name="Text 7"/>
          <p:cNvSpPr txBox="1"/>
          <p:nvPr/>
        </p:nvSpPr>
        <p:spPr>
          <a:xfrm>
            <a:off x="457200" y="338328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US</a:t>
            </a:r>
            <a:endParaRPr lang="en-US" sz="1500" dirty="0"/>
          </a:p>
        </p:txBody>
      </p:sp>
      <p:sp>
        <p:nvSpPr>
          <p:cNvPr id="11" name="Text 8"/>
          <p:cNvSpPr txBox="1"/>
          <p:nvPr/>
        </p:nvSpPr>
        <p:spPr>
          <a:xfrm>
            <a:off x="457200" y="393192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Nuclear med.</a:t>
            </a:r>
            <a:endParaRPr lang="en-US" sz="1500" dirty="0"/>
          </a:p>
        </p:txBody>
      </p:sp>
      <p:sp>
        <p:nvSpPr>
          <p:cNvPr id="12" name="Text 9"/>
          <p:cNvSpPr txBox="1"/>
          <p:nvPr/>
        </p:nvSpPr>
        <p:spPr>
          <a:xfrm>
            <a:off x="457200" y="4480560"/>
            <a:ext cx="1737360" cy="457200"/>
          </a:xfrm>
          <a:prstGeom prst="roundRect">
            <a:avLst>
              <a:gd name="adj" fmla="val 16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Film digitizer</a:t>
            </a:r>
            <a:endParaRPr lang="en-US" sz="1500" dirty="0"/>
          </a:p>
        </p:txBody>
      </p:sp>
      <p:sp>
        <p:nvSpPr>
          <p:cNvPr id="13" name="Shape 10"/>
          <p:cNvSpPr/>
          <p:nvPr/>
        </p:nvSpPr>
        <p:spPr>
          <a:xfrm>
            <a:off x="2240280" y="3017520"/>
            <a:ext cx="502920" cy="0"/>
          </a:xfrm>
          <a:prstGeom prst="line">
            <a:avLst/>
          </a:prstGeom>
          <a:noFill/>
          <a:ln w="38100">
            <a:solidFill>
              <a:srgbClr val="14325C"/>
            </a:solidFill>
            <a:prstDash val="solid"/>
            <a:tailEnd type="triangle"/>
          </a:ln>
        </p:spPr>
      </p:sp>
      <p:sp>
        <p:nvSpPr>
          <p:cNvPr id="14" name="Text 11"/>
          <p:cNvSpPr txBox="1"/>
          <p:nvPr/>
        </p:nvSpPr>
        <p:spPr>
          <a:xfrm>
            <a:off x="2788920" y="2286000"/>
            <a:ext cx="1005840" cy="1463040"/>
          </a:xfrm>
          <a:prstGeom prst="roundRect">
            <a:avLst>
              <a:gd name="adj" fmla="val 7273"/>
            </a:avLst>
          </a:prstGeom>
          <a:solidFill>
            <a:srgbClr val="F2B134"/>
          </a:solidFill>
          <a:ln w="6350">
            <a:solidFill>
              <a:srgbClr val="F2B134"/>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Inter-</a:t>
            </a:r>
            <a:endParaRPr lang="en-US" sz="1500" dirty="0"/>
          </a:p>
          <a:p>
            <a:pPr algn="ctr" indent="0" marL="0">
              <a:buNone/>
            </a:pPr>
            <a:r>
              <a:rPr lang="en-US" sz="1500" b="1" dirty="0">
                <a:solidFill>
                  <a:srgbClr val="1B2B3A"/>
                </a:solidFill>
                <a:latin typeface="Calibri" pitchFamily="34" charset="0"/>
                <a:ea typeface="Calibri" pitchFamily="34" charset="-122"/>
                <a:cs typeface="Calibri" pitchFamily="34" charset="-120"/>
              </a:rPr>
              <a:t>faces</a:t>
            </a:r>
            <a:endParaRPr lang="en-US" sz="1500" dirty="0"/>
          </a:p>
        </p:txBody>
      </p:sp>
      <p:sp>
        <p:nvSpPr>
          <p:cNvPr id="15" name="Shape 12"/>
          <p:cNvSpPr/>
          <p:nvPr/>
        </p:nvSpPr>
        <p:spPr>
          <a:xfrm>
            <a:off x="3840480" y="3017520"/>
            <a:ext cx="457200" cy="0"/>
          </a:xfrm>
          <a:prstGeom prst="line">
            <a:avLst/>
          </a:prstGeom>
          <a:noFill/>
          <a:ln w="38100">
            <a:solidFill>
              <a:srgbClr val="14325C"/>
            </a:solidFill>
            <a:prstDash val="solid"/>
            <a:tailEnd type="triangle"/>
          </a:ln>
        </p:spPr>
      </p:sp>
      <p:sp>
        <p:nvSpPr>
          <p:cNvPr id="16" name="Text 13"/>
          <p:cNvSpPr txBox="1"/>
          <p:nvPr/>
        </p:nvSpPr>
        <p:spPr>
          <a:xfrm>
            <a:off x="4343400" y="1188720"/>
            <a:ext cx="2103120" cy="731520"/>
          </a:xfrm>
          <a:prstGeom prst="roundRect">
            <a:avLst>
              <a:gd name="adj" fmla="val 10000"/>
            </a:avLst>
          </a:prstGeom>
          <a:solidFill>
            <a:srgbClr val="EAF1F8"/>
          </a:solidFill>
          <a:ln w="19050">
            <a:solidFill>
              <a:srgbClr val="14325C"/>
            </a:solidFill>
          </a:ln>
        </p:spPr>
        <p:txBody>
          <a:bodyPr wrap="square" lIns="76200" tIns="76200" rIns="76200" bIns="76200" rtlCol="0" anchor="ctr"/>
          <a:lstStyle/>
          <a:p>
            <a:pPr algn="ctr" indent="0" marL="0">
              <a:buNone/>
            </a:pPr>
            <a:r>
              <a:rPr lang="en-US" sz="1500" b="1" dirty="0">
                <a:solidFill>
                  <a:srgbClr val="1B2B3A"/>
                </a:solidFill>
                <a:latin typeface="Calibri" pitchFamily="34" charset="0"/>
                <a:ea typeface="Calibri" pitchFamily="34" charset="-122"/>
                <a:cs typeface="Calibri" pitchFamily="34" charset="-120"/>
              </a:rPr>
              <a:t>HIS / RIS</a:t>
            </a:r>
            <a:endParaRPr lang="en-US" sz="1500" dirty="0"/>
          </a:p>
          <a:p>
            <a:pPr algn="ctr" indent="0" marL="0">
              <a:buNone/>
            </a:pPr>
            <a:r>
              <a:rPr lang="en-US" sz="1500" b="1" dirty="0">
                <a:solidFill>
                  <a:srgbClr val="1B2B3A"/>
                </a:solidFill>
                <a:latin typeface="Calibri" pitchFamily="34" charset="0"/>
                <a:ea typeface="Calibri" pitchFamily="34" charset="-122"/>
                <a:cs typeface="Calibri" pitchFamily="34" charset="-120"/>
              </a:rPr>
              <a:t>(text data)</a:t>
            </a:r>
            <a:endParaRPr lang="en-US" sz="1500" dirty="0"/>
          </a:p>
        </p:txBody>
      </p:sp>
      <p:sp>
        <p:nvSpPr>
          <p:cNvPr id="17" name="Shape 14"/>
          <p:cNvSpPr/>
          <p:nvPr/>
        </p:nvSpPr>
        <p:spPr>
          <a:xfrm>
            <a:off x="5394960" y="1965960"/>
            <a:ext cx="0" cy="548640"/>
          </a:xfrm>
          <a:prstGeom prst="line">
            <a:avLst/>
          </a:prstGeom>
          <a:noFill/>
          <a:ln w="38100">
            <a:solidFill>
              <a:srgbClr val="14325C"/>
            </a:solidFill>
            <a:prstDash val="solid"/>
            <a:tailEnd type="triangle"/>
          </a:ln>
        </p:spPr>
      </p:sp>
      <p:sp>
        <p:nvSpPr>
          <p:cNvPr id="18" name="Text 15"/>
          <p:cNvSpPr txBox="1"/>
          <p:nvPr/>
        </p:nvSpPr>
        <p:spPr>
          <a:xfrm>
            <a:off x="4343400" y="2560320"/>
            <a:ext cx="2103120" cy="1554480"/>
          </a:xfrm>
          <a:prstGeom prst="roundRect">
            <a:avLst>
              <a:gd name="adj" fmla="val 4706"/>
            </a:avLst>
          </a:prstGeom>
          <a:solidFill>
            <a:srgbClr val="14325C"/>
          </a:solidFill>
          <a:ln w="6350">
            <a:solidFill>
              <a:srgbClr val="14325C"/>
            </a:solidFill>
          </a:ln>
        </p:spPr>
        <p:txBody>
          <a:bodyPr wrap="square" lIns="76200" tIns="76200" rIns="76200" bIns="7620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PACS server</a:t>
            </a:r>
            <a:endParaRPr lang="en-US" sz="1700" dirty="0"/>
          </a:p>
          <a:p>
            <a:pPr algn="ctr" indent="0" marL="0">
              <a:buNone/>
            </a:pPr>
            <a:r>
              <a:rPr lang="en-US" sz="1700" b="1" dirty="0">
                <a:solidFill>
                  <a:srgbClr val="FFFFFF"/>
                </a:solidFill>
                <a:latin typeface="Calibri" pitchFamily="34" charset="0"/>
                <a:ea typeface="Calibri" pitchFamily="34" charset="-122"/>
                <a:cs typeface="Calibri" pitchFamily="34" charset="-120"/>
              </a:rPr>
              <a:t>database + archive</a:t>
            </a:r>
            <a:endParaRPr lang="en-US" sz="1700" dirty="0"/>
          </a:p>
        </p:txBody>
      </p:sp>
      <p:sp>
        <p:nvSpPr>
          <p:cNvPr id="19" name="Shape 16"/>
          <p:cNvSpPr/>
          <p:nvPr/>
        </p:nvSpPr>
        <p:spPr>
          <a:xfrm>
            <a:off x="6492240" y="2834640"/>
            <a:ext cx="457200" cy="0"/>
          </a:xfrm>
          <a:prstGeom prst="line">
            <a:avLst/>
          </a:prstGeom>
          <a:noFill/>
          <a:ln w="38100">
            <a:solidFill>
              <a:srgbClr val="14325C"/>
            </a:solidFill>
            <a:prstDash val="solid"/>
            <a:tailEnd type="triangle"/>
          </a:ln>
        </p:spPr>
      </p:sp>
      <p:sp>
        <p:nvSpPr>
          <p:cNvPr id="20" name="Shape 17"/>
          <p:cNvSpPr/>
          <p:nvPr/>
        </p:nvSpPr>
        <p:spPr>
          <a:xfrm>
            <a:off x="6492240" y="3566160"/>
            <a:ext cx="457200" cy="0"/>
          </a:xfrm>
          <a:prstGeom prst="line">
            <a:avLst/>
          </a:prstGeom>
          <a:noFill/>
          <a:ln w="38100">
            <a:solidFill>
              <a:srgbClr val="14325C"/>
            </a:solidFill>
            <a:prstDash val="solid"/>
            <a:tailEnd type="triangle"/>
          </a:ln>
        </p:spPr>
      </p:sp>
      <p:sp>
        <p:nvSpPr>
          <p:cNvPr id="21" name="Text 18"/>
          <p:cNvSpPr txBox="1"/>
          <p:nvPr/>
        </p:nvSpPr>
        <p:spPr>
          <a:xfrm>
            <a:off x="6995160" y="2377440"/>
            <a:ext cx="1783080" cy="731520"/>
          </a:xfrm>
          <a:prstGeom prst="roundRect">
            <a:avLst>
              <a:gd name="adj" fmla="val 10000"/>
            </a:avLst>
          </a:prstGeom>
          <a:solidFill>
            <a:srgbClr val="1FB5A8"/>
          </a:solidFill>
          <a:ln w="6350">
            <a:solidFill>
              <a:srgbClr val="1FB5A8"/>
            </a:solidFill>
          </a:ln>
        </p:spPr>
        <p:txBody>
          <a:bodyPr wrap="square" lIns="76200" tIns="76200" rIns="76200" bIns="76200" rtlCol="0" anchor="ctr"/>
          <a:lstStyle/>
          <a:p>
            <a:pPr algn="ctr" indent="0" marL="0">
              <a:buNone/>
            </a:pPr>
            <a:r>
              <a:rPr lang="en-US" sz="1400" b="1" dirty="0">
                <a:solidFill>
                  <a:srgbClr val="1B2B3A"/>
                </a:solidFill>
                <a:latin typeface="Calibri" pitchFamily="34" charset="0"/>
                <a:ea typeface="Calibri" pitchFamily="34" charset="-122"/>
                <a:cs typeface="Calibri" pitchFamily="34" charset="-120"/>
              </a:rPr>
              <a:t>Diagnostic workstation</a:t>
            </a:r>
            <a:endParaRPr lang="en-US" sz="1400" dirty="0"/>
          </a:p>
        </p:txBody>
      </p:sp>
      <p:sp>
        <p:nvSpPr>
          <p:cNvPr id="22" name="Text 19"/>
          <p:cNvSpPr txBox="1"/>
          <p:nvPr/>
        </p:nvSpPr>
        <p:spPr>
          <a:xfrm>
            <a:off x="6995160" y="3246120"/>
            <a:ext cx="1783080" cy="731520"/>
          </a:xfrm>
          <a:prstGeom prst="roundRect">
            <a:avLst>
              <a:gd name="adj" fmla="val 10000"/>
            </a:avLst>
          </a:prstGeom>
          <a:solidFill>
            <a:srgbClr val="EAF1F8"/>
          </a:solidFill>
          <a:ln w="6350">
            <a:solidFill>
              <a:srgbClr val="EAF1F8"/>
            </a:solidFill>
          </a:ln>
        </p:spPr>
        <p:txBody>
          <a:bodyPr wrap="square" lIns="76200" tIns="76200" rIns="76200" bIns="76200" rtlCol="0" anchor="ctr"/>
          <a:lstStyle/>
          <a:p>
            <a:pPr algn="ctr" indent="0" marL="0">
              <a:buNone/>
            </a:pPr>
            <a:r>
              <a:rPr lang="en-US" sz="1400" b="1" dirty="0">
                <a:solidFill>
                  <a:srgbClr val="1B2B3A"/>
                </a:solidFill>
                <a:latin typeface="Calibri" pitchFamily="34" charset="0"/>
                <a:ea typeface="Calibri" pitchFamily="34" charset="-122"/>
                <a:cs typeface="Calibri" pitchFamily="34" charset="-120"/>
              </a:rPr>
              <a:t>Review workstation</a:t>
            </a:r>
            <a:endParaRPr lang="en-US" sz="1400" dirty="0"/>
          </a:p>
        </p:txBody>
      </p:sp>
      <p:sp>
        <p:nvSpPr>
          <p:cNvPr id="23" name="Text 20"/>
          <p:cNvSpPr txBox="1"/>
          <p:nvPr/>
        </p:nvSpPr>
        <p:spPr>
          <a:xfrm>
            <a:off x="6995160" y="4114800"/>
            <a:ext cx="1783080" cy="548640"/>
          </a:xfrm>
          <a:prstGeom prst="roundRect">
            <a:avLst>
              <a:gd name="adj" fmla="val 13333"/>
            </a:avLst>
          </a:prstGeom>
          <a:solidFill>
            <a:srgbClr val="EAF1F8"/>
          </a:solidFill>
          <a:ln w="6350">
            <a:solidFill>
              <a:srgbClr val="EAF1F8"/>
            </a:solidFill>
          </a:ln>
        </p:spPr>
        <p:txBody>
          <a:bodyPr wrap="square" lIns="76200" tIns="76200" rIns="76200" bIns="76200" rtlCol="0" anchor="ctr"/>
          <a:lstStyle/>
          <a:p>
            <a:pPr algn="ctr" indent="0" marL="0">
              <a:buNone/>
            </a:pPr>
            <a:r>
              <a:rPr lang="en-US" sz="1400" b="1" dirty="0">
                <a:solidFill>
                  <a:srgbClr val="1B2B3A"/>
                </a:solidFill>
                <a:latin typeface="Calibri" pitchFamily="34" charset="0"/>
                <a:ea typeface="Calibri" pitchFamily="34" charset="-122"/>
                <a:cs typeface="Calibri" pitchFamily="34" charset="-120"/>
              </a:rPr>
              <a:t>Web access</a:t>
            </a:r>
            <a:endParaRPr lang="en-US" sz="1400" dirty="0"/>
          </a:p>
        </p:txBody>
      </p:sp>
      <p:sp>
        <p:nvSpPr>
          <p:cNvPr id="24" name="Text 21"/>
          <p:cNvSpPr txBox="1"/>
          <p:nvPr/>
        </p:nvSpPr>
        <p:spPr>
          <a:xfrm>
            <a:off x="9098280" y="1188720"/>
            <a:ext cx="2633472" cy="777240"/>
          </a:xfrm>
          <a:prstGeom prst="roundRect">
            <a:avLst>
              <a:gd name="adj" fmla="val 9412"/>
            </a:avLst>
          </a:prstGeom>
          <a:solidFill>
            <a:srgbClr val="EAF1F8"/>
          </a:solidFill>
          <a:ln w="6350">
            <a:solidFill>
              <a:srgbClr val="EAF1F8"/>
            </a:solidFill>
          </a:ln>
        </p:spPr>
        <p:txBody>
          <a:bodyPr wrap="square" lIns="76200" tIns="76200" rIns="76200" bIns="76200" rtlCol="0" anchor="ctr"/>
          <a:lstStyle/>
          <a:p>
            <a:pPr algn="ctr" indent="0" marL="0">
              <a:buNone/>
            </a:pPr>
            <a:endParaRPr lang="en-US" sz="1600" dirty="0"/>
          </a:p>
        </p:txBody>
      </p:sp>
      <p:sp>
        <p:nvSpPr>
          <p:cNvPr id="25" name="Text 22"/>
          <p:cNvSpPr txBox="1"/>
          <p:nvPr/>
        </p:nvSpPr>
        <p:spPr>
          <a:xfrm>
            <a:off x="9235440" y="1234440"/>
            <a:ext cx="2377440" cy="365760"/>
          </a:xfrm>
          <a:prstGeom prst="rect">
            <a:avLst/>
          </a:prstGeom>
          <a:noFill/>
          <a:ln/>
        </p:spPr>
        <p:txBody>
          <a:bodyPr wrap="square" lIns="0" tIns="0" rIns="0" bIns="0" rtlCol="0" anchor="t"/>
          <a:lstStyle/>
          <a:p>
            <a:pPr algn="l" indent="0" marL="0">
              <a:buNone/>
            </a:pPr>
            <a:r>
              <a:rPr lang="en-US" sz="1700" b="1" dirty="0">
                <a:solidFill>
                  <a:srgbClr val="14325C"/>
                </a:solidFill>
                <a:latin typeface="Calibri" pitchFamily="34" charset="0"/>
                <a:ea typeface="Calibri" pitchFamily="34" charset="-122"/>
                <a:cs typeface="Calibri" pitchFamily="34" charset="-120"/>
              </a:rPr>
              <a:t>DICOM</a:t>
            </a:r>
            <a:endParaRPr lang="en-US" sz="1700" dirty="0"/>
          </a:p>
        </p:txBody>
      </p:sp>
      <p:sp>
        <p:nvSpPr>
          <p:cNvPr id="26" name="Text 23"/>
          <p:cNvSpPr txBox="1"/>
          <p:nvPr/>
        </p:nvSpPr>
        <p:spPr>
          <a:xfrm>
            <a:off x="9235440" y="1600200"/>
            <a:ext cx="2377440" cy="320040"/>
          </a:xfrm>
          <a:prstGeom prst="rect">
            <a:avLst/>
          </a:prstGeom>
          <a:noFill/>
          <a:ln/>
        </p:spPr>
        <p:txBody>
          <a:bodyPr wrap="square" lIns="0" tIns="0" rIns="0" bIns="0" rtlCol="0" anchor="t"/>
          <a:lstStyle/>
          <a:p>
            <a:pPr algn="l" indent="0" marL="0">
              <a:buNone/>
            </a:pPr>
            <a:r>
              <a:rPr lang="en-US" sz="1400" dirty="0">
                <a:solidFill>
                  <a:srgbClr val="5A6B7D"/>
                </a:solidFill>
                <a:latin typeface="Calibri" pitchFamily="34" charset="0"/>
                <a:ea typeface="Calibri" pitchFamily="34" charset="-122"/>
                <a:cs typeface="Calibri" pitchFamily="34" charset="-120"/>
              </a:rPr>
              <a:t>images + metadata</a:t>
            </a:r>
            <a:endParaRPr lang="en-US" sz="1400" dirty="0"/>
          </a:p>
        </p:txBody>
      </p:sp>
      <p:sp>
        <p:nvSpPr>
          <p:cNvPr id="27" name="Text 24"/>
          <p:cNvSpPr txBox="1"/>
          <p:nvPr/>
        </p:nvSpPr>
        <p:spPr>
          <a:xfrm>
            <a:off x="9098280" y="2057400"/>
            <a:ext cx="2633472" cy="777240"/>
          </a:xfrm>
          <a:prstGeom prst="roundRect">
            <a:avLst>
              <a:gd name="adj" fmla="val 9412"/>
            </a:avLst>
          </a:prstGeom>
          <a:solidFill>
            <a:srgbClr val="EAF1F8"/>
          </a:solidFill>
          <a:ln w="6350">
            <a:solidFill>
              <a:srgbClr val="EAF1F8"/>
            </a:solidFill>
          </a:ln>
        </p:spPr>
        <p:txBody>
          <a:bodyPr wrap="square" lIns="76200" tIns="76200" rIns="76200" bIns="76200" rtlCol="0" anchor="ctr"/>
          <a:lstStyle/>
          <a:p>
            <a:pPr algn="ctr" indent="0" marL="0">
              <a:buNone/>
            </a:pPr>
            <a:endParaRPr lang="en-US" sz="1600" dirty="0"/>
          </a:p>
        </p:txBody>
      </p:sp>
      <p:sp>
        <p:nvSpPr>
          <p:cNvPr id="28" name="Text 25"/>
          <p:cNvSpPr txBox="1"/>
          <p:nvPr/>
        </p:nvSpPr>
        <p:spPr>
          <a:xfrm>
            <a:off x="9235440" y="2103120"/>
            <a:ext cx="2377440" cy="365760"/>
          </a:xfrm>
          <a:prstGeom prst="rect">
            <a:avLst/>
          </a:prstGeom>
          <a:noFill/>
          <a:ln/>
        </p:spPr>
        <p:txBody>
          <a:bodyPr wrap="square" lIns="0" tIns="0" rIns="0" bIns="0" rtlCol="0" anchor="t"/>
          <a:lstStyle/>
          <a:p>
            <a:pPr algn="l" indent="0" marL="0">
              <a:buNone/>
            </a:pPr>
            <a:r>
              <a:rPr lang="en-US" sz="1700" b="1" dirty="0">
                <a:solidFill>
                  <a:srgbClr val="14325C"/>
                </a:solidFill>
                <a:latin typeface="Calibri" pitchFamily="34" charset="0"/>
                <a:ea typeface="Calibri" pitchFamily="34" charset="-122"/>
                <a:cs typeface="Calibri" pitchFamily="34" charset="-120"/>
              </a:rPr>
              <a:t>HL7</a:t>
            </a:r>
            <a:endParaRPr lang="en-US" sz="1700" dirty="0"/>
          </a:p>
        </p:txBody>
      </p:sp>
      <p:sp>
        <p:nvSpPr>
          <p:cNvPr id="29" name="Text 26"/>
          <p:cNvSpPr txBox="1"/>
          <p:nvPr/>
        </p:nvSpPr>
        <p:spPr>
          <a:xfrm>
            <a:off x="9235440" y="2468880"/>
            <a:ext cx="2377440" cy="320040"/>
          </a:xfrm>
          <a:prstGeom prst="rect">
            <a:avLst/>
          </a:prstGeom>
          <a:noFill/>
          <a:ln/>
        </p:spPr>
        <p:txBody>
          <a:bodyPr wrap="square" lIns="0" tIns="0" rIns="0" bIns="0" rtlCol="0" anchor="t"/>
          <a:lstStyle/>
          <a:p>
            <a:pPr algn="l" indent="0" marL="0">
              <a:buNone/>
            </a:pPr>
            <a:r>
              <a:rPr lang="en-US" sz="1400" dirty="0">
                <a:solidFill>
                  <a:srgbClr val="5A6B7D"/>
                </a:solidFill>
                <a:latin typeface="Calibri" pitchFamily="34" charset="0"/>
                <a:ea typeface="Calibri" pitchFamily="34" charset="-122"/>
                <a:cs typeface="Calibri" pitchFamily="34" charset="-120"/>
              </a:rPr>
              <a:t>text / patient information</a:t>
            </a:r>
            <a:endParaRPr lang="en-US" sz="1400" dirty="0"/>
          </a:p>
        </p:txBody>
      </p:sp>
      <p:sp>
        <p:nvSpPr>
          <p:cNvPr id="30" name="Text 27"/>
          <p:cNvSpPr txBox="1"/>
          <p:nvPr/>
        </p:nvSpPr>
        <p:spPr>
          <a:xfrm>
            <a:off x="9098280" y="2926080"/>
            <a:ext cx="2633472" cy="777240"/>
          </a:xfrm>
          <a:prstGeom prst="roundRect">
            <a:avLst>
              <a:gd name="adj" fmla="val 9412"/>
            </a:avLst>
          </a:prstGeom>
          <a:solidFill>
            <a:srgbClr val="EAF1F8"/>
          </a:solidFill>
          <a:ln w="6350">
            <a:solidFill>
              <a:srgbClr val="EAF1F8"/>
            </a:solidFill>
          </a:ln>
        </p:spPr>
        <p:txBody>
          <a:bodyPr wrap="square" lIns="76200" tIns="76200" rIns="76200" bIns="76200" rtlCol="0" anchor="ctr"/>
          <a:lstStyle/>
          <a:p>
            <a:pPr algn="ctr" indent="0" marL="0">
              <a:buNone/>
            </a:pPr>
            <a:endParaRPr lang="en-US" sz="1600" dirty="0"/>
          </a:p>
        </p:txBody>
      </p:sp>
      <p:sp>
        <p:nvSpPr>
          <p:cNvPr id="31" name="Text 28"/>
          <p:cNvSpPr txBox="1"/>
          <p:nvPr/>
        </p:nvSpPr>
        <p:spPr>
          <a:xfrm>
            <a:off x="9235440" y="2971800"/>
            <a:ext cx="2377440" cy="365760"/>
          </a:xfrm>
          <a:prstGeom prst="rect">
            <a:avLst/>
          </a:prstGeom>
          <a:noFill/>
          <a:ln/>
        </p:spPr>
        <p:txBody>
          <a:bodyPr wrap="square" lIns="0" tIns="0" rIns="0" bIns="0" rtlCol="0" anchor="t"/>
          <a:lstStyle/>
          <a:p>
            <a:pPr algn="l" indent="0" marL="0">
              <a:buNone/>
            </a:pPr>
            <a:r>
              <a:rPr lang="en-US" sz="1700" b="1" dirty="0">
                <a:solidFill>
                  <a:srgbClr val="14325C"/>
                </a:solidFill>
                <a:latin typeface="Calibri" pitchFamily="34" charset="0"/>
                <a:ea typeface="Calibri" pitchFamily="34" charset="-122"/>
                <a:cs typeface="Calibri" pitchFamily="34" charset="-120"/>
              </a:rPr>
              <a:t>IHE</a:t>
            </a:r>
            <a:endParaRPr lang="en-US" sz="1700" dirty="0"/>
          </a:p>
        </p:txBody>
      </p:sp>
      <p:sp>
        <p:nvSpPr>
          <p:cNvPr id="32" name="Text 29"/>
          <p:cNvSpPr txBox="1"/>
          <p:nvPr/>
        </p:nvSpPr>
        <p:spPr>
          <a:xfrm>
            <a:off x="9235440" y="3337560"/>
            <a:ext cx="2377440" cy="320040"/>
          </a:xfrm>
          <a:prstGeom prst="rect">
            <a:avLst/>
          </a:prstGeom>
          <a:noFill/>
          <a:ln/>
        </p:spPr>
        <p:txBody>
          <a:bodyPr wrap="square" lIns="0" tIns="0" rIns="0" bIns="0" rtlCol="0" anchor="t"/>
          <a:lstStyle/>
          <a:p>
            <a:pPr algn="l" indent="0" marL="0">
              <a:buNone/>
            </a:pPr>
            <a:r>
              <a:rPr lang="en-US" sz="1400" dirty="0">
                <a:solidFill>
                  <a:srgbClr val="5A6B7D"/>
                </a:solidFill>
                <a:latin typeface="Calibri" pitchFamily="34" charset="0"/>
                <a:ea typeface="Calibri" pitchFamily="34" charset="-122"/>
                <a:cs typeface="Calibri" pitchFamily="34" charset="-120"/>
              </a:rPr>
              <a:t>makes them work together</a:t>
            </a:r>
            <a:endParaRPr lang="en-US" sz="1400" dirty="0"/>
          </a:p>
        </p:txBody>
      </p:sp>
      <p:sp>
        <p:nvSpPr>
          <p:cNvPr id="33" name="Text 30"/>
          <p:cNvSpPr txBox="1"/>
          <p:nvPr/>
        </p:nvSpPr>
        <p:spPr>
          <a:xfrm>
            <a:off x="9098280" y="3840480"/>
            <a:ext cx="1280160" cy="822960"/>
          </a:xfrm>
          <a:prstGeom prst="roundRect">
            <a:avLst>
              <a:gd name="adj" fmla="val 8889"/>
            </a:avLst>
          </a:prstGeom>
          <a:solidFill>
            <a:srgbClr val="3FBF6B"/>
          </a:solidFill>
          <a:ln w="6350">
            <a:solidFill>
              <a:srgbClr val="3FBF6B"/>
            </a:solidFill>
          </a:ln>
        </p:spPr>
        <p:txBody>
          <a:bodyPr wrap="square" lIns="76200" tIns="76200" rIns="76200" bIns="76200" rtlCol="0" anchor="ctr"/>
          <a:lstStyle/>
          <a:p>
            <a:pPr algn="ctr" indent="0" marL="0">
              <a:buNone/>
            </a:pPr>
            <a:r>
              <a:rPr lang="en-US" sz="1400" b="1" dirty="0">
                <a:solidFill>
                  <a:srgbClr val="1B2B3A"/>
                </a:solidFill>
                <a:latin typeface="Calibri" pitchFamily="34" charset="0"/>
                <a:ea typeface="Calibri" pitchFamily="34" charset="-122"/>
                <a:cs typeface="Calibri" pitchFamily="34" charset="-120"/>
              </a:rPr>
              <a:t>Lossless</a:t>
            </a:r>
            <a:endParaRPr lang="en-US" sz="1400" dirty="0"/>
          </a:p>
          <a:p>
            <a:pPr algn="ctr" indent="0" marL="0">
              <a:buNone/>
            </a:pPr>
            <a:r>
              <a:rPr lang="en-US" sz="1400" b="1" dirty="0">
                <a:solidFill>
                  <a:srgbClr val="1B2B3A"/>
                </a:solidFill>
                <a:latin typeface="Calibri" pitchFamily="34" charset="0"/>
                <a:ea typeface="Calibri" pitchFamily="34" charset="-122"/>
                <a:cs typeface="Calibri" pitchFamily="34" charset="-120"/>
              </a:rPr>
              <a:t>(reversible)</a:t>
            </a:r>
            <a:endParaRPr lang="en-US" sz="1400" dirty="0"/>
          </a:p>
        </p:txBody>
      </p:sp>
      <p:sp>
        <p:nvSpPr>
          <p:cNvPr id="34" name="Text 31"/>
          <p:cNvSpPr txBox="1"/>
          <p:nvPr/>
        </p:nvSpPr>
        <p:spPr>
          <a:xfrm>
            <a:off x="10451592" y="3840480"/>
            <a:ext cx="1280160" cy="822960"/>
          </a:xfrm>
          <a:prstGeom prst="roundRect">
            <a:avLst>
              <a:gd name="adj" fmla="val 8889"/>
            </a:avLst>
          </a:prstGeom>
          <a:solidFill>
            <a:srgbClr val="F2B134"/>
          </a:solidFill>
          <a:ln w="6350">
            <a:solidFill>
              <a:srgbClr val="F2B134"/>
            </a:solidFill>
          </a:ln>
        </p:spPr>
        <p:txBody>
          <a:bodyPr wrap="square" lIns="76200" tIns="76200" rIns="76200" bIns="76200" rtlCol="0" anchor="ctr"/>
          <a:lstStyle/>
          <a:p>
            <a:pPr algn="ctr" indent="0" marL="0">
              <a:buNone/>
            </a:pPr>
            <a:r>
              <a:rPr lang="en-US" sz="1400" b="1" dirty="0">
                <a:solidFill>
                  <a:srgbClr val="1B2B3A"/>
                </a:solidFill>
                <a:latin typeface="Calibri" pitchFamily="34" charset="0"/>
                <a:ea typeface="Calibri" pitchFamily="34" charset="-122"/>
                <a:cs typeface="Calibri" pitchFamily="34" charset="-120"/>
              </a:rPr>
              <a:t>Lossy</a:t>
            </a:r>
            <a:endParaRPr lang="en-US" sz="1400" dirty="0"/>
          </a:p>
          <a:p>
            <a:pPr algn="ctr" indent="0" marL="0">
              <a:buNone/>
            </a:pPr>
            <a:r>
              <a:rPr lang="en-US" sz="1400" b="1" dirty="0">
                <a:solidFill>
                  <a:srgbClr val="1B2B3A"/>
                </a:solidFill>
                <a:latin typeface="Calibri" pitchFamily="34" charset="0"/>
                <a:ea typeface="Calibri" pitchFamily="34" charset="-122"/>
                <a:cs typeface="Calibri" pitchFamily="34" charset="-120"/>
              </a:rPr>
              <a:t>(irreversible)</a:t>
            </a:r>
            <a:endParaRPr lang="en-US" sz="1400" dirty="0"/>
          </a:p>
        </p:txBody>
      </p:sp>
      <p:sp>
        <p:nvSpPr>
          <p:cNvPr id="35" name="Text 32"/>
          <p:cNvSpPr txBox="1"/>
          <p:nvPr/>
        </p:nvSpPr>
        <p:spPr>
          <a:xfrm>
            <a:off x="9098280" y="4709160"/>
            <a:ext cx="2651760" cy="274320"/>
          </a:xfrm>
          <a:prstGeom prst="rect">
            <a:avLst/>
          </a:prstGeom>
          <a:noFill/>
          <a:ln/>
        </p:spPr>
        <p:txBody>
          <a:bodyPr wrap="square" lIns="0" tIns="0" rIns="0" bIns="0" rtlCol="0" anchor="t"/>
          <a:lstStyle/>
          <a:p>
            <a:pPr algn="l" indent="0" marL="0">
              <a:buNone/>
            </a:pPr>
            <a:r>
              <a:rPr lang="en-US" sz="1300" i="1" dirty="0">
                <a:solidFill>
                  <a:srgbClr val="5A6B7D"/>
                </a:solidFill>
                <a:latin typeface="Calibri" pitchFamily="34" charset="0"/>
                <a:ea typeface="Calibri" pitchFamily="34" charset="-122"/>
                <a:cs typeface="Calibri" pitchFamily="34" charset="-120"/>
              </a:rPr>
              <a:t>Compression</a:t>
            </a:r>
            <a:endParaRPr lang="en-US" sz="1300" dirty="0"/>
          </a:p>
        </p:txBody>
      </p:sp>
      <p:sp>
        <p:nvSpPr>
          <p:cNvPr id="36" name="Text 33"/>
          <p:cNvSpPr txBox="1"/>
          <p:nvPr/>
        </p:nvSpPr>
        <p:spPr>
          <a:xfrm>
            <a:off x="457200" y="5212080"/>
            <a:ext cx="11274552" cy="914400"/>
          </a:xfrm>
          <a:prstGeom prst="roundRect">
            <a:avLst>
              <a:gd name="adj" fmla="val 8000"/>
            </a:avLst>
          </a:prstGeom>
          <a:solidFill>
            <a:srgbClr val="0E7C74"/>
          </a:solidFill>
          <a:ln w="6350">
            <a:solidFill>
              <a:srgbClr val="0E7C74"/>
            </a:solidFill>
          </a:ln>
        </p:spPr>
        <p:txBody>
          <a:bodyPr wrap="square" lIns="127000" tIns="127000" rIns="127000" bIns="12700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Next era: enterprise imaging · cloud · Big Data (volume, variety, velocity, veracity) · machine / deep learning · AI</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Quality assurance and take-home</a:t>
            </a:r>
            <a:endParaRPr lang="en-US" sz="3000" dirty="0"/>
          </a:p>
        </p:txBody>
      </p:sp>
      <p:sp>
        <p:nvSpPr>
          <p:cNvPr id="3" name="Text 1"/>
          <p:cNvSpPr txBox="1"/>
          <p:nvPr/>
        </p:nvSpPr>
        <p:spPr>
          <a:xfrm>
            <a:off x="457200" y="6419088"/>
            <a:ext cx="10607040" cy="274320"/>
          </a:xfrm>
          <a:prstGeom prst="rect">
            <a:avLst/>
          </a:prstGeom>
          <a:noFill/>
          <a:ln/>
        </p:spPr>
        <p:txBody>
          <a:bodyPr wrap="square" lIns="0" tIns="0" rIns="0" bIns="0" rtlCol="0" anchor="ctr"/>
          <a:lstStyle/>
          <a:p>
            <a:pPr indent="0" marL="0">
              <a:buNone/>
            </a:pPr>
            <a:r>
              <a:rPr lang="en-US" sz="1000" dirty="0">
                <a:solidFill>
                  <a:srgbClr val="5A6B7D"/>
                </a:solidFill>
                <a:latin typeface="Calibri" pitchFamily="34" charset="0"/>
                <a:ea typeface="Calibri" pitchFamily="34" charset="-122"/>
                <a:cs typeface="Calibri" pitchFamily="34" charset="-120"/>
              </a:rPr>
              <a:t>Seeram (2019) §1.8 and §1.9.3; EI/DI: AAPM Report 116 (2009).</a:t>
            </a:r>
            <a:endParaRPr lang="en-US" sz="1000" dirty="0"/>
          </a:p>
        </p:txBody>
      </p:sp>
      <p:sp>
        <p:nvSpPr>
          <p:cNvPr id="4" name="Text 2"/>
          <p:cNvSpPr txBox="1"/>
          <p:nvPr/>
        </p:nvSpPr>
        <p:spPr>
          <a:xfrm>
            <a:off x="11247120" y="6419088"/>
            <a:ext cx="457200" cy="274320"/>
          </a:xfrm>
          <a:prstGeom prst="rect">
            <a:avLst/>
          </a:prstGeom>
          <a:noFill/>
          <a:ln/>
        </p:spPr>
        <p:txBody>
          <a:bodyPr wrap="square" lIns="0" tIns="0" rIns="0" bIns="0" rtlCol="0" anchor="ctr"/>
          <a:lstStyle/>
          <a:p>
            <a:pPr algn="r" indent="0" marL="0">
              <a:buNone/>
            </a:pPr>
            <a:r>
              <a:rPr lang="en-US" sz="1000" dirty="0">
                <a:solidFill>
                  <a:srgbClr val="5A6B7D"/>
                </a:solidFill>
                <a:latin typeface="Calibri" pitchFamily="34" charset="0"/>
                <a:ea typeface="Calibri" pitchFamily="34" charset="-122"/>
                <a:cs typeface="Calibri" pitchFamily="34" charset="-120"/>
              </a:rPr>
              <a:t>15</a:t>
            </a:r>
            <a:endParaRPr lang="en-US" sz="1000" dirty="0"/>
          </a:p>
        </p:txBody>
      </p:sp>
      <p:sp>
        <p:nvSpPr>
          <p:cNvPr id="6" name="Shape 3"/>
          <p:cNvSpPr/>
          <p:nvPr/>
        </p:nvSpPr>
        <p:spPr>
          <a:xfrm>
            <a:off x="457200" y="1234440"/>
            <a:ext cx="3566160" cy="2651760"/>
          </a:xfrm>
          <a:prstGeom prst="roundRect">
            <a:avLst>
              <a:gd name="adj" fmla="val 3448"/>
            </a:avLst>
          </a:prstGeom>
          <a:solidFill>
            <a:srgbClr val="EAF1F8"/>
          </a:solidFill>
          <a:ln w="6350">
            <a:solidFill>
              <a:srgbClr val="EAF1F8"/>
            </a:solidFill>
            <a:prstDash val="solid"/>
          </a:ln>
        </p:spPr>
      </p:sp>
      <p:sp>
        <p:nvSpPr>
          <p:cNvPr id="7" name="Text 4"/>
          <p:cNvSpPr txBox="1"/>
          <p:nvPr/>
        </p:nvSpPr>
        <p:spPr>
          <a:xfrm>
            <a:off x="731520" y="1463040"/>
            <a:ext cx="640080" cy="64008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1</a:t>
            </a:r>
            <a:endParaRPr lang="en-US" sz="2400" dirty="0"/>
          </a:p>
        </p:txBody>
      </p:sp>
      <p:sp>
        <p:nvSpPr>
          <p:cNvPr id="8" name="Text 5"/>
          <p:cNvSpPr txBox="1"/>
          <p:nvPr/>
        </p:nvSpPr>
        <p:spPr>
          <a:xfrm>
            <a:off x="731520" y="2286000"/>
            <a:ext cx="3017520" cy="1463040"/>
          </a:xfrm>
          <a:prstGeom prst="rect">
            <a:avLst/>
          </a:prstGeom>
          <a:noFill/>
          <a:ln/>
        </p:spPr>
        <p:txBody>
          <a:bodyPr wrap="square" lIns="0" tIns="0" rIns="0" bIns="0" rtlCol="0" anchor="t"/>
          <a:lstStyle/>
          <a:p>
            <a:pPr algn="l" indent="0" marL="0">
              <a:buNone/>
            </a:pPr>
            <a:r>
              <a:rPr lang="en-US" sz="1900" b="1" dirty="0">
                <a:solidFill>
                  <a:srgbClr val="1B2B3A"/>
                </a:solidFill>
                <a:latin typeface="Calibri" pitchFamily="34" charset="0"/>
                <a:ea typeface="Calibri" pitchFamily="34" charset="-122"/>
                <a:cs typeface="Calibri" pitchFamily="34" charset="-120"/>
              </a:rPr>
              <a:t>Film = detector + display + archive in one, with narrow latitude.</a:t>
            </a:r>
            <a:endParaRPr lang="en-US" sz="1900" dirty="0"/>
          </a:p>
        </p:txBody>
      </p:sp>
      <p:sp>
        <p:nvSpPr>
          <p:cNvPr id="9" name="Shape 6"/>
          <p:cNvSpPr/>
          <p:nvPr/>
        </p:nvSpPr>
        <p:spPr>
          <a:xfrm>
            <a:off x="4311396" y="1234440"/>
            <a:ext cx="3566160" cy="2651760"/>
          </a:xfrm>
          <a:prstGeom prst="roundRect">
            <a:avLst>
              <a:gd name="adj" fmla="val 3448"/>
            </a:avLst>
          </a:prstGeom>
          <a:solidFill>
            <a:srgbClr val="EAF1F8"/>
          </a:solidFill>
          <a:ln w="6350">
            <a:solidFill>
              <a:srgbClr val="EAF1F8"/>
            </a:solidFill>
            <a:prstDash val="solid"/>
          </a:ln>
        </p:spPr>
      </p:sp>
      <p:sp>
        <p:nvSpPr>
          <p:cNvPr id="10" name="Text 7"/>
          <p:cNvSpPr txBox="1"/>
          <p:nvPr/>
        </p:nvSpPr>
        <p:spPr>
          <a:xfrm>
            <a:off x="4585716" y="1463040"/>
            <a:ext cx="640080" cy="640080"/>
          </a:xfrm>
          <a:prstGeom prst="ellipse">
            <a:avLst/>
          </a:prstGeom>
          <a:solidFill>
            <a:srgbClr val="14325C"/>
          </a:solidFill>
          <a:ln w="6350">
            <a:solidFill>
              <a:srgbClr val="14325C"/>
            </a:solidFill>
          </a:ln>
        </p:spPr>
        <p:txBody>
          <a:bodyPr wrap="square" lIns="0" tIns="0" rIns="0" bIns="0"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2</a:t>
            </a:r>
            <a:endParaRPr lang="en-US" sz="2400" dirty="0"/>
          </a:p>
        </p:txBody>
      </p:sp>
      <p:sp>
        <p:nvSpPr>
          <p:cNvPr id="11" name="Text 8"/>
          <p:cNvSpPr txBox="1"/>
          <p:nvPr/>
        </p:nvSpPr>
        <p:spPr>
          <a:xfrm>
            <a:off x="4585716" y="2286000"/>
            <a:ext cx="3017520" cy="1463040"/>
          </a:xfrm>
          <a:prstGeom prst="rect">
            <a:avLst/>
          </a:prstGeom>
          <a:noFill/>
          <a:ln/>
        </p:spPr>
        <p:txBody>
          <a:bodyPr wrap="square" lIns="0" tIns="0" rIns="0" bIns="0" rtlCol="0" anchor="t"/>
          <a:lstStyle/>
          <a:p>
            <a:pPr algn="l" indent="0" marL="0">
              <a:buNone/>
            </a:pPr>
            <a:r>
              <a:rPr lang="en-US" sz="1900" b="1" dirty="0">
                <a:solidFill>
                  <a:srgbClr val="1B2B3A"/>
                </a:solidFill>
                <a:latin typeface="Calibri" pitchFamily="34" charset="0"/>
                <a:ea typeface="Calibri" pitchFamily="34" charset="-122"/>
                <a:cs typeface="Calibri" pitchFamily="34" charset="-120"/>
              </a:rPr>
              <a:t>DR splits them: detector (CR / indirect / direct) → computer → display → PACS.</a:t>
            </a:r>
            <a:endParaRPr lang="en-US" sz="1900" dirty="0"/>
          </a:p>
        </p:txBody>
      </p:sp>
      <p:sp>
        <p:nvSpPr>
          <p:cNvPr id="12" name="Shape 9"/>
          <p:cNvSpPr/>
          <p:nvPr/>
        </p:nvSpPr>
        <p:spPr>
          <a:xfrm>
            <a:off x="8165592" y="1234440"/>
            <a:ext cx="3566160" cy="2651760"/>
          </a:xfrm>
          <a:prstGeom prst="roundRect">
            <a:avLst>
              <a:gd name="adj" fmla="val 3448"/>
            </a:avLst>
          </a:prstGeom>
          <a:solidFill>
            <a:srgbClr val="0E7C74"/>
          </a:solidFill>
          <a:ln w="6350">
            <a:solidFill>
              <a:srgbClr val="EAF1F8"/>
            </a:solidFill>
            <a:prstDash val="solid"/>
          </a:ln>
        </p:spPr>
      </p:sp>
      <p:sp>
        <p:nvSpPr>
          <p:cNvPr id="13" name="Text 10"/>
          <p:cNvSpPr txBox="1"/>
          <p:nvPr/>
        </p:nvSpPr>
        <p:spPr>
          <a:xfrm>
            <a:off x="8439912" y="1463040"/>
            <a:ext cx="640080" cy="640080"/>
          </a:xfrm>
          <a:prstGeom prst="ellipse">
            <a:avLst/>
          </a:prstGeom>
          <a:solidFill>
            <a:srgbClr val="F2B134"/>
          </a:solidFill>
          <a:ln w="6350">
            <a:solidFill>
              <a:srgbClr val="F2B134"/>
            </a:solidFill>
          </a:ln>
        </p:spPr>
        <p:txBody>
          <a:bodyPr wrap="square" lIns="0" tIns="0" rIns="0" bIns="0" rtlCol="0" anchor="ctr"/>
          <a:lstStyle/>
          <a:p>
            <a:pPr algn="ctr" indent="0" marL="0">
              <a:buNone/>
            </a:pPr>
            <a:r>
              <a:rPr lang="en-US" sz="2400" b="1" dirty="0">
                <a:solidFill>
                  <a:srgbClr val="FFFFFF"/>
                </a:solidFill>
                <a:latin typeface="Calibri" pitchFamily="34" charset="0"/>
                <a:ea typeface="Calibri" pitchFamily="34" charset="-122"/>
                <a:cs typeface="Calibri" pitchFamily="34" charset="-120"/>
              </a:rPr>
              <a:t>3</a:t>
            </a:r>
            <a:endParaRPr lang="en-US" sz="2400" dirty="0"/>
          </a:p>
        </p:txBody>
      </p:sp>
      <p:sp>
        <p:nvSpPr>
          <p:cNvPr id="14" name="Text 11"/>
          <p:cNvSpPr txBox="1"/>
          <p:nvPr/>
        </p:nvSpPr>
        <p:spPr>
          <a:xfrm>
            <a:off x="8439912" y="2286000"/>
            <a:ext cx="3017520" cy="1463040"/>
          </a:xfrm>
          <a:prstGeom prst="rect">
            <a:avLst/>
          </a:prstGeom>
          <a:noFill/>
          <a:ln/>
        </p:spPr>
        <p:txBody>
          <a:bodyPr wrap="square" lIns="0" tIns="0" rIns="0" bIns="0" rtlCol="0" anchor="t"/>
          <a:lstStyle/>
          <a:p>
            <a:pPr algn="l" indent="0" marL="0">
              <a:buNone/>
            </a:pPr>
            <a:r>
              <a:rPr lang="en-US" sz="1900" b="1" dirty="0">
                <a:solidFill>
                  <a:srgbClr val="FFFFFF"/>
                </a:solidFill>
                <a:latin typeface="Calibri" pitchFamily="34" charset="0"/>
                <a:ea typeface="Calibri" pitchFamily="34" charset="-122"/>
                <a:cs typeface="Calibri" pitchFamily="34" charset="-120"/>
              </a:rPr>
              <a:t>Wide latitude hides overexposure: read the EI / DI, not just the image.</a:t>
            </a:r>
            <a:endParaRPr lang="en-US" sz="1900" dirty="0"/>
          </a:p>
        </p:txBody>
      </p:sp>
      <p:sp>
        <p:nvSpPr>
          <p:cNvPr id="15" name="Text 12"/>
          <p:cNvSpPr txBox="1"/>
          <p:nvPr/>
        </p:nvSpPr>
        <p:spPr>
          <a:xfrm>
            <a:off x="457200" y="4114800"/>
            <a:ext cx="3657600" cy="365760"/>
          </a:xfrm>
          <a:prstGeom prst="rect">
            <a:avLst/>
          </a:prstGeom>
          <a:noFill/>
          <a:ln/>
        </p:spPr>
        <p:txBody>
          <a:bodyPr wrap="square" lIns="0" tIns="0" rIns="0" bIns="0" rtlCol="0" anchor="t"/>
          <a:lstStyle/>
          <a:p>
            <a:pPr algn="l" indent="0" marL="0">
              <a:buNone/>
            </a:pPr>
            <a:r>
              <a:rPr lang="en-US" sz="1800" b="1" dirty="0">
                <a:solidFill>
                  <a:srgbClr val="14325C"/>
                </a:solidFill>
                <a:latin typeface="Calibri" pitchFamily="34" charset="0"/>
                <a:ea typeface="Calibri" pitchFamily="34" charset="-122"/>
                <a:cs typeface="Calibri" pitchFamily="34" charset="-120"/>
              </a:rPr>
              <a:t>QA / QC aims</a:t>
            </a:r>
            <a:endParaRPr lang="en-US" sz="1800" dirty="0"/>
          </a:p>
        </p:txBody>
      </p:sp>
      <p:sp>
        <p:nvSpPr>
          <p:cNvPr id="16" name="Text 13"/>
          <p:cNvSpPr txBox="1"/>
          <p:nvPr/>
        </p:nvSpPr>
        <p:spPr>
          <a:xfrm>
            <a:off x="457200" y="4526280"/>
            <a:ext cx="3566160" cy="731520"/>
          </a:xfrm>
          <a:prstGeom prst="roundRect">
            <a:avLst>
              <a:gd name="adj" fmla="val 10000"/>
            </a:avLst>
          </a:prstGeom>
          <a:solidFill>
            <a:srgbClr val="FFFFFF"/>
          </a:solidFill>
          <a:ln w="19050">
            <a:solidFill>
              <a:srgbClr val="14325C"/>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Minimum dose (ALARA)</a:t>
            </a:r>
            <a:endParaRPr lang="en-US" sz="1700" dirty="0"/>
          </a:p>
        </p:txBody>
      </p:sp>
      <p:sp>
        <p:nvSpPr>
          <p:cNvPr id="17" name="Text 14"/>
          <p:cNvSpPr txBox="1"/>
          <p:nvPr/>
        </p:nvSpPr>
        <p:spPr>
          <a:xfrm>
            <a:off x="4311396" y="4526280"/>
            <a:ext cx="3566160" cy="731520"/>
          </a:xfrm>
          <a:prstGeom prst="roundRect">
            <a:avLst>
              <a:gd name="adj" fmla="val 10000"/>
            </a:avLst>
          </a:prstGeom>
          <a:solidFill>
            <a:srgbClr val="FFFFFF"/>
          </a:solidFill>
          <a:ln w="19050">
            <a:solidFill>
              <a:srgbClr val="14325C"/>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Optimum image quality for diagnosis</a:t>
            </a:r>
            <a:endParaRPr lang="en-US" sz="1700" dirty="0"/>
          </a:p>
        </p:txBody>
      </p:sp>
      <p:sp>
        <p:nvSpPr>
          <p:cNvPr id="18" name="Text 15"/>
          <p:cNvSpPr txBox="1"/>
          <p:nvPr/>
        </p:nvSpPr>
        <p:spPr>
          <a:xfrm>
            <a:off x="8165592" y="4526280"/>
            <a:ext cx="3566160" cy="731520"/>
          </a:xfrm>
          <a:prstGeom prst="roundRect">
            <a:avLst>
              <a:gd name="adj" fmla="val 10000"/>
            </a:avLst>
          </a:prstGeom>
          <a:solidFill>
            <a:srgbClr val="FFFFFF"/>
          </a:solidFill>
          <a:ln w="19050">
            <a:solidFill>
              <a:srgbClr val="14325C"/>
            </a:solidFill>
          </a:ln>
        </p:spPr>
        <p:txBody>
          <a:bodyPr wrap="square" lIns="76200" tIns="76200" rIns="76200" bIns="76200" rtlCol="0" anchor="ctr"/>
          <a:lstStyle/>
          <a:p>
            <a:pPr algn="ctr" indent="0" marL="0">
              <a:buNone/>
            </a:pPr>
            <a:r>
              <a:rPr lang="en-US" sz="1700" b="1" dirty="0">
                <a:solidFill>
                  <a:srgbClr val="1B2B3A"/>
                </a:solidFill>
                <a:latin typeface="Calibri" pitchFamily="34" charset="0"/>
                <a:ea typeface="Calibri" pitchFamily="34" charset="-122"/>
                <a:cs typeface="Calibri" pitchFamily="34" charset="-120"/>
              </a:rPr>
              <a:t>Lower the cost of radiology operations</a:t>
            </a:r>
            <a:endParaRPr lang="en-US" sz="1700" dirty="0"/>
          </a:p>
        </p:txBody>
      </p:sp>
      <p:sp>
        <p:nvSpPr>
          <p:cNvPr id="19" name="Text 16"/>
          <p:cNvSpPr txBox="1"/>
          <p:nvPr/>
        </p:nvSpPr>
        <p:spPr>
          <a:xfrm>
            <a:off x="457200" y="5577840"/>
            <a:ext cx="11274552" cy="640080"/>
          </a:xfrm>
          <a:prstGeom prst="roundRect">
            <a:avLst>
              <a:gd name="adj" fmla="val 11429"/>
            </a:avLst>
          </a:prstGeom>
          <a:solidFill>
            <a:srgbClr val="14325C"/>
          </a:solidFill>
          <a:ln w="6350">
            <a:solidFill>
              <a:srgbClr val="14325C"/>
            </a:solidFill>
          </a:ln>
        </p:spPr>
        <p:txBody>
          <a:bodyPr wrap="square" lIns="127000" tIns="127000" rIns="127000" bIns="12700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The technologist of the future is also an informaticist</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indent="0" marL="0">
              <a:buNone/>
            </a:pPr>
            <a:r>
              <a:rPr lang="en-US" sz="3000" b="1" dirty="0">
                <a:solidFill>
                  <a:srgbClr val="14325C"/>
                </a:solidFill>
                <a:latin typeface="Cambria" pitchFamily="34" charset="0"/>
                <a:ea typeface="Cambria" pitchFamily="34" charset="-122"/>
                <a:cs typeface="Cambria" pitchFamily="34" charset="-120"/>
              </a:rPr>
              <a:t>References and AI declaration</a:t>
            </a:r>
            <a:endParaRPr lang="en-US" sz="3000" dirty="0"/>
          </a:p>
        </p:txBody>
      </p:sp>
      <p:sp>
        <p:nvSpPr>
          <p:cNvPr id="3" name="Text 1"/>
          <p:cNvSpPr txBox="1"/>
          <p:nvPr/>
        </p:nvSpPr>
        <p:spPr>
          <a:xfrm>
            <a:off x="457200" y="1188720"/>
            <a:ext cx="11247120" cy="3291840"/>
          </a:xfrm>
          <a:prstGeom prst="rect">
            <a:avLst/>
          </a:prstGeom>
          <a:noFill/>
          <a:ln/>
        </p:spPr>
        <p:txBody>
          <a:bodyPr wrap="square" lIns="0" tIns="0" rIns="0" bIns="0" rtlCol="0" anchor="t"/>
          <a:lstStyle/>
          <a:p>
            <a:pPr algn="l" marL="342900" indent="-342900">
              <a:spcAft>
                <a:spcPts val="600"/>
              </a:spcAft>
              <a:buSzPct val="100000"/>
              <a:buChar char="•"/>
            </a:pPr>
            <a:r>
              <a:rPr lang="en-US" sz="1500" dirty="0">
                <a:solidFill>
                  <a:srgbClr val="1B2B3A"/>
                </a:solidFill>
                <a:latin typeface="Calibri" pitchFamily="34" charset="0"/>
                <a:ea typeface="Calibri" pitchFamily="34" charset="-122"/>
                <a:cs typeface="Calibri" pitchFamily="34" charset="-120"/>
              </a:rPr>
              <a:t>Seeram E. Digital Radiography: Physical Principles and Quality Control. 2nd ed. Springer; 2019. Ch. 1. doi:10.1007/978-981-13-3244-9_1 (primary source)</a:t>
            </a:r>
            <a:endParaRPr lang="en-US" sz="1500" dirty="0"/>
          </a:p>
          <a:p>
            <a:pPr algn="l" marL="342900" indent="-342900">
              <a:spcAft>
                <a:spcPts val="600"/>
              </a:spcAft>
              <a:buSzPct val="100000"/>
              <a:buChar char="•"/>
            </a:pPr>
            <a:r>
              <a:rPr lang="en-US" sz="1500" dirty="0">
                <a:solidFill>
                  <a:srgbClr val="1B2B3A"/>
                </a:solidFill>
                <a:latin typeface="Calibri" pitchFamily="34" charset="0"/>
                <a:ea typeface="Calibri" pitchFamily="34" charset="-122"/>
                <a:cs typeface="Calibri" pitchFamily="34" charset="-120"/>
              </a:rPr>
              <a:t>Seibert JA. Dose metrics: exposure index (summary of AAPM TG-116 / IEC 62494-1). IUPESM teaching slides, 2015.</a:t>
            </a:r>
            <a:endParaRPr lang="en-US" sz="1500" dirty="0"/>
          </a:p>
          <a:p>
            <a:pPr algn="l" marL="342900" indent="-342900">
              <a:spcAft>
                <a:spcPts val="600"/>
              </a:spcAft>
              <a:buSzPct val="100000"/>
              <a:buChar char="•"/>
            </a:pPr>
            <a:r>
              <a:rPr lang="en-US" sz="1500" dirty="0">
                <a:solidFill>
                  <a:srgbClr val="1B2B3A"/>
                </a:solidFill>
                <a:latin typeface="Calibri" pitchFamily="34" charset="0"/>
                <a:ea typeface="Calibri" pitchFamily="34" charset="-122"/>
                <a:cs typeface="Calibri" pitchFamily="34" charset="-120"/>
              </a:rPr>
              <a:t>Leblans P, et al. Storage phosphors for medical imaging. Materials 2011;4:1034-86 (PMC5448636).</a:t>
            </a:r>
            <a:endParaRPr lang="en-US" sz="1500" dirty="0"/>
          </a:p>
          <a:p>
            <a:pPr algn="l" marL="342900" indent="-342900">
              <a:spcAft>
                <a:spcPts val="600"/>
              </a:spcAft>
              <a:buSzPct val="100000"/>
              <a:buChar char="•"/>
            </a:pPr>
            <a:r>
              <a:rPr lang="en-US" sz="1500" dirty="0">
                <a:solidFill>
                  <a:srgbClr val="1B2B3A"/>
                </a:solidFill>
                <a:latin typeface="Calibri" pitchFamily="34" charset="0"/>
                <a:ea typeface="Calibri" pitchFamily="34" charset="-122"/>
                <a:cs typeface="Calibri" pitchFamily="34" charset="-120"/>
              </a:rPr>
              <a:t>AAPM Report No. 116. An exposure indicator for digital radiography. 2009.</a:t>
            </a:r>
            <a:endParaRPr lang="en-US" sz="1500" dirty="0"/>
          </a:p>
          <a:p>
            <a:pPr algn="l" marL="342900" indent="-342900">
              <a:spcAft>
                <a:spcPts val="600"/>
              </a:spcAft>
              <a:buSzPct val="100000"/>
              <a:buChar char="•"/>
            </a:pPr>
            <a:r>
              <a:rPr lang="en-US" sz="1500" dirty="0">
                <a:solidFill>
                  <a:srgbClr val="1B2B3A"/>
                </a:solidFill>
                <a:latin typeface="Calibri" pitchFamily="34" charset="0"/>
                <a:ea typeface="Calibri" pitchFamily="34" charset="-122"/>
                <a:cs typeface="Calibri" pitchFamily="34" charset="-120"/>
              </a:rPr>
              <a:t>IEC 62494-1:2008. Exposure index of digital X-ray imaging systems.</a:t>
            </a:r>
            <a:endParaRPr lang="en-US" sz="1500" dirty="0"/>
          </a:p>
          <a:p>
            <a:pPr algn="l" marL="342900" indent="-342900">
              <a:spcAft>
                <a:spcPts val="600"/>
              </a:spcAft>
              <a:buSzPct val="100000"/>
              <a:buChar char="•"/>
            </a:pPr>
            <a:r>
              <a:rPr lang="en-US" sz="1500" dirty="0">
                <a:solidFill>
                  <a:srgbClr val="1B2B3A"/>
                </a:solidFill>
                <a:latin typeface="Calibri" pitchFamily="34" charset="0"/>
                <a:ea typeface="Calibri" pitchFamily="34" charset="-122"/>
                <a:cs typeface="Calibri" pitchFamily="34" charset="-120"/>
              </a:rPr>
              <a:t>Chest radiograph: "Chest Xray PA 3-8-2010.png", Stillwaterising, Wikimedia Commons, CC0 1.0. All exposure/film simulations were generated by the group from it.</a:t>
            </a:r>
            <a:endParaRPr lang="en-US" sz="1500" dirty="0"/>
          </a:p>
        </p:txBody>
      </p:sp>
      <p:sp>
        <p:nvSpPr>
          <p:cNvPr id="4" name="Text 2"/>
          <p:cNvSpPr txBox="1"/>
          <p:nvPr/>
        </p:nvSpPr>
        <p:spPr>
          <a:xfrm>
            <a:off x="457200" y="4709160"/>
            <a:ext cx="11274552" cy="1554480"/>
          </a:xfrm>
          <a:prstGeom prst="roundRect">
            <a:avLst>
              <a:gd name="adj" fmla="val 4706"/>
            </a:avLst>
          </a:prstGeom>
          <a:solidFill>
            <a:srgbClr val="EAF1F8"/>
          </a:solidFill>
          <a:ln w="6350">
            <a:solidFill>
              <a:srgbClr val="EAF1F8"/>
            </a:solidFill>
          </a:ln>
        </p:spPr>
        <p:txBody>
          <a:bodyPr wrap="square" lIns="177800" tIns="177800" rIns="177800" bIns="177800" rtlCol="0" anchor="ctr"/>
          <a:lstStyle/>
          <a:p>
            <a:pPr algn="l" indent="0" marL="0">
              <a:buNone/>
            </a:pPr>
            <a:r>
              <a:rPr lang="en-US" sz="1700" dirty="0">
                <a:solidFill>
                  <a:srgbClr val="1B2B3A"/>
                </a:solidFill>
                <a:latin typeface="Calibri" pitchFamily="34" charset="0"/>
                <a:ea typeface="Calibri" pitchFamily="34" charset="-122"/>
                <a:cs typeface="Calibri" pitchFamily="34" charset="-120"/>
              </a:rPr>
              <a:t>AI declaration: Claude (Anthropic) assisted with planning, game design, scripting and slide drafting. The group checked all content against Seeram (2019) and the references above, and re-derived the game scores by simulation.</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Radiography: An Overview</dc:title>
  <dc:subject>PptxGenJS Presentation</dc:subject>
  <dc:creator>Group (A-D)</dc:creator>
  <cp:lastModifiedBy>Group (A-D)</cp:lastModifiedBy>
  <cp:revision>1</cp:revision>
  <dcterms:created xsi:type="dcterms:W3CDTF">2026-10-18T17:15:51Z</dcterms:created>
  <dcterms:modified xsi:type="dcterms:W3CDTF">2026-10-18T17:15:51Z</dcterms:modified>
</cp:coreProperties>
</file>